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61" r:id="rId6"/>
    <p:sldId id="268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4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reth Jones" initials="GJ" lastIdx="1" clrIdx="0">
    <p:extLst>
      <p:ext uri="{19B8F6BF-5375-455C-9EA6-DF929625EA0E}">
        <p15:presenceInfo xmlns:p15="http://schemas.microsoft.com/office/powerpoint/2012/main" userId="S::gareth@hardistyjones.com::5233f12a-d981-43af-a949-cc39029070b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0002"/>
    <a:srgbClr val="70AD47"/>
    <a:srgbClr val="FFC000"/>
    <a:srgbClr val="5E7D34"/>
    <a:srgbClr val="FECC66"/>
    <a:srgbClr val="7B909C"/>
    <a:srgbClr val="4E81BE"/>
    <a:srgbClr val="C0504D"/>
    <a:srgbClr val="C100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–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49"/>
    <p:restoredTop sz="94707"/>
  </p:normalViewPr>
  <p:slideViewPr>
    <p:cSldViewPr snapToGrid="0" snapToObjects="1">
      <p:cViewPr varScale="1">
        <p:scale>
          <a:sx n="106" d="100"/>
          <a:sy n="106" d="100"/>
        </p:scale>
        <p:origin x="138" y="198"/>
      </p:cViewPr>
      <p:guideLst>
        <p:guide orient="horz" pos="2137"/>
        <p:guide pos="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B7458-AC72-024A-997C-CE88BD13A1BD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4989B-2D85-8340-9EE0-FEB76D9A8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24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989B-2D85-8340-9EE0-FEB76D9A85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69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989B-2D85-8340-9EE0-FEB76D9A85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2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989B-2D85-8340-9EE0-FEB76D9A85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77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989B-2D85-8340-9EE0-FEB76D9A85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84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989B-2D85-8340-9EE0-FEB76D9A85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989B-2D85-8340-9EE0-FEB76D9A85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17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989B-2D85-8340-9EE0-FEB76D9A85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16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BEF9D-67B8-C44D-8D45-FC77993555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6DFA7B-CF40-BF4E-9236-8E56286B9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66273-ED50-EE4A-8BB6-FF10F0416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DECF1-85CD-8A49-BB5D-43BCB55F8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40C68-B696-4B44-B080-CD019E1A1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85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6616-553F-E745-826A-B72A297F6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C5485B-C04F-AE44-AE0B-51C0E9072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06903-53FE-6F4F-A48C-D02682C9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9D891-78B4-174B-A12F-2669C8AC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059BC-2BE4-6548-8D9E-D9A8A7A7A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4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2C2963-E3E1-A842-B83F-FC3FAB76BE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EB15F4-19B0-784E-B2A0-5B056ABC3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C2F5D-365B-164B-B672-A59EEC161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9C4EB-73EA-3942-AE18-DCC3D3A1B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E1292-7B44-C446-9126-FEFA7317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07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51A14-3D6E-534E-9923-0A0A0B34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A1E95-F782-E44F-B6B0-B56F62F19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74E63-C826-AA4C-B6BB-603060588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EB9BF-55CB-DD47-8B8A-8EAA37A7D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18131-06D4-DE4F-9FAA-BC6F3A53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6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C099E-1D6E-C544-9A5F-3AEC93F60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59783-9B84-5E41-8F7D-760E5FBA4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78E24-6F64-3A41-8653-767A54542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72350-0781-174E-A905-E99B76519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6823F-9485-E249-9C36-B95C1CC72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3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84796-2102-474A-BA6B-5ED217463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53B2E-2D36-B249-9D42-6E712339F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2A8D1-1BDE-D54A-87E0-525FEAFCA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70C68-BEBD-E447-BEB6-78C2B84FC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F8008-D852-E74C-B7C9-B9C5392FA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B4B6C8-F442-C445-8458-B2FCE3BD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76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11A2A-8D45-8349-8A93-4ED22089E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6B293C-F682-DA4B-8D46-4C0865DFF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F30BF9-4DEC-0C43-BE95-E2B3F9252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1E54E2-DF54-F541-9E2D-03BBE545E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608AF-D54A-8649-9BB4-D3B0B291F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1459AF-CE4B-2447-964C-6DDB8F18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45CDCB-3D15-424B-BA0B-021B1DA0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B4EEF4-3184-0F42-B89B-8D83BD1AA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3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A2193-D4AF-3A4A-96DF-AD193C447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3624E4-0481-4944-944C-58BE46505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EB91F-1D8D-BD40-92B3-6D28FB948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F57763-8995-834B-948A-7B03C5694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2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B8312D-3892-DA4A-BEA2-5462C3BE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523176-2B6E-EC46-A1C5-BD99AA19D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6FDE8-BE7B-3245-A9CC-1E5C6C4C7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229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DFDDF-2C02-3A45-80D8-80AC55BA7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74DAC-BF52-D949-AAA0-AA4557EF8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392EE-3D4E-0544-9126-7F5C259D6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27D4A-8140-9240-83B5-18FD1619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4AEF4-24A6-4742-943B-0B46872D0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2AF302-EC1B-B849-99A6-F791AB58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8D252-6526-9743-B088-C010CF7F2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1109F3-5A01-4C40-B537-B2FE7F6C58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19919B-666E-2E47-AF58-4D8675BED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E7496-DCC2-644C-A467-D5396F442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F3519-0315-B743-BBFB-AD97E702C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8C9EE-C003-4F48-9598-62E188976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DC416D-5665-784B-A4A8-DC7AB831A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56CE1-AFEA-BD48-9833-0500D024C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1D1CA-9434-FB4B-BEAE-C605F10AA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6B0FE-56A2-3A43-8D50-2903C7C0E8D5}" type="datetimeFigureOut">
              <a:rPr lang="en-US" smtClean="0"/>
              <a:t>6/5/2023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58B03-89B6-9D40-804D-BEAC07A48E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CFF98-0689-5242-BDFF-FC6120233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8693B-5D96-F44D-BA03-02C5F3F42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3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hardistyjones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distyjone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distyjone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distyjones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distyjone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distyjones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distyjones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distyjones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99AAF2A-FF08-8A46-B039-8B7705B12F94}"/>
              </a:ext>
            </a:extLst>
          </p:cNvPr>
          <p:cNvSpPr/>
          <p:nvPr/>
        </p:nvSpPr>
        <p:spPr>
          <a:xfrm>
            <a:off x="0" y="1691014"/>
            <a:ext cx="12192000" cy="5166986"/>
          </a:xfrm>
          <a:prstGeom prst="rect">
            <a:avLst/>
          </a:prstGeom>
          <a:solidFill>
            <a:srgbClr val="5E7D34"/>
          </a:solidFill>
          <a:ln>
            <a:solidFill>
              <a:srgbClr val="5E7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EE47D0-CF2A-C64B-A0C0-83FF9D7A0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647" y="1691013"/>
            <a:ext cx="11425513" cy="1818949"/>
          </a:xfrm>
        </p:spPr>
        <p:txBody>
          <a:bodyPr>
            <a:normAutofit/>
          </a:bodyPr>
          <a:lstStyle/>
          <a:p>
            <a:pPr algn="l"/>
            <a:r>
              <a:rPr lang="en-US" sz="5600">
                <a:solidFill>
                  <a:schemeClr val="bg1"/>
                </a:solidFill>
                <a:latin typeface="Franklin Gothic Book" panose="020B0503020102020204" pitchFamily="34" charset="0"/>
              </a:rPr>
              <a:t>Urban Renewal in Axminster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6CFDAA-682E-7541-BE91-32A479373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9752" y="3602038"/>
            <a:ext cx="10056000" cy="1655762"/>
          </a:xfrm>
        </p:spPr>
        <p:txBody>
          <a:bodyPr>
            <a:normAutofit/>
          </a:bodyPr>
          <a:lstStyle/>
          <a:p>
            <a:pPr algn="l"/>
            <a:r>
              <a:rPr lang="en-US" sz="3600">
                <a:solidFill>
                  <a:schemeClr val="bg1"/>
                </a:solidFill>
                <a:latin typeface="Franklin Gothic Book" panose="020B0503020102020204" pitchFamily="34" charset="0"/>
              </a:rPr>
              <a:t>Workshop 2: Themes and Project Ideas</a:t>
            </a:r>
          </a:p>
        </p:txBody>
      </p:sp>
      <p:pic>
        <p:nvPicPr>
          <p:cNvPr id="5" name="Picture 4" descr="HJA logo new 2015 RGB.jpg">
            <a:hlinkClick r:id="rId2"/>
            <a:extLst>
              <a:ext uri="{FF2B5EF4-FFF2-40B4-BE49-F238E27FC236}">
                <a16:creationId xmlns:a16="http://schemas.microsoft.com/office/drawing/2014/main" id="{F8001EFA-97CE-0247-AEF7-78BCA09A1A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00" y="322368"/>
            <a:ext cx="5940552" cy="10789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DE51BC4-1614-884F-B141-6BEB65011E37}"/>
              </a:ext>
            </a:extLst>
          </p:cNvPr>
          <p:cNvSpPr txBox="1"/>
          <p:nvPr/>
        </p:nvSpPr>
        <p:spPr>
          <a:xfrm>
            <a:off x="624700" y="5987696"/>
            <a:ext cx="1892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Franklin Gothic Book" panose="020B0503020102020204" pitchFamily="34" charset="0"/>
              </a:rPr>
              <a:t>27 July 2022</a:t>
            </a:r>
          </a:p>
        </p:txBody>
      </p:sp>
    </p:spTree>
    <p:extLst>
      <p:ext uri="{BB962C8B-B14F-4D97-AF65-F5344CB8AC3E}">
        <p14:creationId xmlns:p14="http://schemas.microsoft.com/office/powerpoint/2010/main" val="3875443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828C8F-BC95-5441-AFAC-405B8A30B642}"/>
              </a:ext>
            </a:extLst>
          </p:cNvPr>
          <p:cNvSpPr/>
          <p:nvPr/>
        </p:nvSpPr>
        <p:spPr>
          <a:xfrm>
            <a:off x="0" y="-21898"/>
            <a:ext cx="12192000" cy="1420486"/>
          </a:xfrm>
          <a:prstGeom prst="rect">
            <a:avLst/>
          </a:prstGeom>
          <a:solidFill>
            <a:srgbClr val="5E7D34"/>
          </a:solidFill>
          <a:ln>
            <a:solidFill>
              <a:srgbClr val="5E7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BF913-047A-344F-9359-E930DDD8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58" y="8572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latin typeface="Franklin Gothic Book" panose="020B0503020102020204" pitchFamily="34" charset="0"/>
              </a:rPr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973B3-2F85-8349-8C91-3DFD47C69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358" y="1851024"/>
            <a:ext cx="10515600" cy="4526659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Franklin Gothic Book" panose="020B0503020102020204" pitchFamily="34" charset="0"/>
              </a:rPr>
              <a:t>Growing, but older, population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Falling number of jobs in Axminster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Axe Valley LUF2 bid being submitted- includes proposals for development of Cloakham Lawns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Work undertaken on </a:t>
            </a:r>
            <a:r>
              <a:rPr lang="en-US" sz="2400" dirty="0" err="1">
                <a:latin typeface="Franklin Gothic Book" panose="020B0503020102020204" pitchFamily="34" charset="0"/>
              </a:rPr>
              <a:t>Neighbourhood</a:t>
            </a:r>
            <a:r>
              <a:rPr lang="en-US" sz="2400" dirty="0">
                <a:latin typeface="Franklin Gothic Book" panose="020B0503020102020204" pitchFamily="34" charset="0"/>
              </a:rPr>
              <a:t> Plan: in draft</a:t>
            </a:r>
          </a:p>
          <a:p>
            <a:r>
              <a:rPr lang="en-US" sz="2400" dirty="0">
                <a:latin typeface="Franklin Gothic Book" panose="020B0503020102020204" pitchFamily="34" charset="0"/>
              </a:rPr>
              <a:t>Natural England phosphate issue constraining new development</a:t>
            </a:r>
            <a:endParaRPr lang="en-US" sz="2000" dirty="0">
              <a:latin typeface="Franklin Gothic Book" panose="020B0503020102020204" pitchFamily="34" charset="0"/>
            </a:endParaRPr>
          </a:p>
          <a:p>
            <a:endParaRPr lang="en-US" sz="2400" dirty="0">
              <a:latin typeface="Franklin Gothic Book" panose="020B0503020102020204" pitchFamily="34" charset="0"/>
            </a:endParaRPr>
          </a:p>
        </p:txBody>
      </p:sp>
      <p:pic>
        <p:nvPicPr>
          <p:cNvPr id="4" name="Content Placeholder 4">
            <a:hlinkClick r:id="rId3"/>
            <a:extLst>
              <a:ext uri="{FF2B5EF4-FFF2-40B4-BE49-F238E27FC236}">
                <a16:creationId xmlns:a16="http://schemas.microsoft.com/office/drawing/2014/main" id="{C999DCE4-B351-EC41-87E0-00983A3E2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4438" y="6050419"/>
            <a:ext cx="654528" cy="65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9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828C8F-BC95-5441-AFAC-405B8A30B642}"/>
              </a:ext>
            </a:extLst>
          </p:cNvPr>
          <p:cNvSpPr/>
          <p:nvPr/>
        </p:nvSpPr>
        <p:spPr>
          <a:xfrm>
            <a:off x="0" y="-21898"/>
            <a:ext cx="12192000" cy="1420486"/>
          </a:xfrm>
          <a:prstGeom prst="rect">
            <a:avLst/>
          </a:prstGeom>
          <a:solidFill>
            <a:srgbClr val="5E7D34"/>
          </a:solidFill>
          <a:ln>
            <a:solidFill>
              <a:srgbClr val="5E7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BF913-047A-344F-9359-E930DDD8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58" y="8572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latin typeface="Franklin Gothic Book" panose="020B0503020102020204" pitchFamily="34" charset="0"/>
              </a:rPr>
              <a:t>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973B3-2F85-8349-8C91-3DFD47C69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358" y="1851024"/>
            <a:ext cx="10515600" cy="4526659"/>
          </a:xfrm>
        </p:spPr>
        <p:txBody>
          <a:bodyPr>
            <a:normAutofit/>
          </a:bodyPr>
          <a:lstStyle/>
          <a:p>
            <a:r>
              <a:rPr lang="en-US" sz="2400">
                <a:latin typeface="Franklin Gothic Book" panose="020B0503020102020204" pitchFamily="34" charset="0"/>
              </a:rPr>
              <a:t>Traffic, transport, and accessibility</a:t>
            </a:r>
          </a:p>
          <a:p>
            <a:r>
              <a:rPr lang="en-US" sz="2400">
                <a:latin typeface="Franklin Gothic Book" panose="020B0503020102020204" pitchFamily="34" charset="0"/>
              </a:rPr>
              <a:t>Employment and economy</a:t>
            </a:r>
          </a:p>
          <a:p>
            <a:r>
              <a:rPr lang="en-US" sz="2400">
                <a:latin typeface="Franklin Gothic Book" panose="020B0503020102020204" pitchFamily="34" charset="0"/>
              </a:rPr>
              <a:t>Opportunities for young people</a:t>
            </a:r>
          </a:p>
          <a:p>
            <a:r>
              <a:rPr lang="en-US" sz="2400">
                <a:latin typeface="Franklin Gothic Book" panose="020B0503020102020204" pitchFamily="34" charset="0"/>
              </a:rPr>
              <a:t>Town centre environment and vitality</a:t>
            </a:r>
          </a:p>
          <a:p>
            <a:r>
              <a:rPr lang="en-US" sz="2400">
                <a:latin typeface="Franklin Gothic Book" panose="020B0503020102020204" pitchFamily="34" charset="0"/>
              </a:rPr>
              <a:t>Housing affordability</a:t>
            </a:r>
            <a:endParaRPr lang="en-US" sz="2000">
              <a:latin typeface="Franklin Gothic Book" panose="020B0503020102020204" pitchFamily="34" charset="0"/>
            </a:endParaRPr>
          </a:p>
          <a:p>
            <a:endParaRPr lang="en-US" sz="2400">
              <a:latin typeface="Franklin Gothic Book" panose="020B0503020102020204" pitchFamily="34" charset="0"/>
            </a:endParaRPr>
          </a:p>
        </p:txBody>
      </p:sp>
      <p:pic>
        <p:nvPicPr>
          <p:cNvPr id="4" name="Content Placeholder 4">
            <a:hlinkClick r:id="rId3"/>
            <a:extLst>
              <a:ext uri="{FF2B5EF4-FFF2-40B4-BE49-F238E27FC236}">
                <a16:creationId xmlns:a16="http://schemas.microsoft.com/office/drawing/2014/main" id="{C999DCE4-B351-EC41-87E0-00983A3E2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4438" y="6050419"/>
            <a:ext cx="654528" cy="65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43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828C8F-BC95-5441-AFAC-405B8A30B642}"/>
              </a:ext>
            </a:extLst>
          </p:cNvPr>
          <p:cNvSpPr/>
          <p:nvPr/>
        </p:nvSpPr>
        <p:spPr>
          <a:xfrm>
            <a:off x="0" y="-21898"/>
            <a:ext cx="12192000" cy="1420486"/>
          </a:xfrm>
          <a:prstGeom prst="rect">
            <a:avLst/>
          </a:prstGeom>
          <a:solidFill>
            <a:srgbClr val="5E7D34"/>
          </a:solidFill>
          <a:ln>
            <a:solidFill>
              <a:srgbClr val="5E7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BF913-047A-344F-9359-E930DDD8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58" y="8572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latin typeface="Franklin Gothic Book" panose="020B0503020102020204" pitchFamily="34" charset="0"/>
              </a:rPr>
              <a:t>Traffic, transport, and accessibility</a:t>
            </a:r>
          </a:p>
        </p:txBody>
      </p:sp>
      <p:pic>
        <p:nvPicPr>
          <p:cNvPr id="4" name="Content Placeholder 4">
            <a:hlinkClick r:id="rId3"/>
            <a:extLst>
              <a:ext uri="{FF2B5EF4-FFF2-40B4-BE49-F238E27FC236}">
                <a16:creationId xmlns:a16="http://schemas.microsoft.com/office/drawing/2014/main" id="{C999DCE4-B351-EC41-87E0-00983A3E2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4438" y="6050419"/>
            <a:ext cx="654528" cy="654528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7EA5D849-6A87-C56F-DF65-9C18AD16D2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944018"/>
              </p:ext>
            </p:extLst>
          </p:nvPr>
        </p:nvGraphicFramePr>
        <p:xfrm>
          <a:off x="838200" y="1825625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3356592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6167872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Challenges and 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Potential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67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Significant traffic congestion</a:t>
                      </a:r>
                    </a:p>
                    <a:p>
                      <a:r>
                        <a:rPr lang="en-US" dirty="0"/>
                        <a:t>Bus stops in centre of town cause blockage</a:t>
                      </a:r>
                    </a:p>
                    <a:p>
                      <a:r>
                        <a:rPr lang="en-US" dirty="0"/>
                        <a:t>Relief road unlikely to be delivered</a:t>
                      </a:r>
                    </a:p>
                    <a:p>
                      <a:r>
                        <a:rPr lang="en-US" dirty="0"/>
                        <a:t>Rail access is good</a:t>
                      </a:r>
                    </a:p>
                    <a:p>
                      <a:r>
                        <a:rPr lang="en-US" dirty="0"/>
                        <a:t>Rail station is a strategic asset for Exeter and tourism </a:t>
                      </a:r>
                      <a:r>
                        <a:rPr lang="en-US" dirty="0" err="1"/>
                        <a:t>etc</a:t>
                      </a:r>
                      <a:r>
                        <a:rPr lang="en-US" dirty="0"/>
                        <a:t>, although is not adjacent to town centre</a:t>
                      </a:r>
                    </a:p>
                    <a:p>
                      <a:r>
                        <a:rPr lang="en-US" dirty="0"/>
                        <a:t>Good bus service to Seaton and Lyme Regis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Move bus stops and town centre memorial to improve traffic flow</a:t>
                      </a:r>
                    </a:p>
                    <a:p>
                      <a:r>
                        <a:rPr lang="en-US" dirty="0"/>
                        <a:t>Introduce a one-way system in the town centre</a:t>
                      </a:r>
                    </a:p>
                    <a:p>
                      <a:r>
                        <a:rPr lang="en-US" dirty="0"/>
                        <a:t>Pedestrianisation of some parts of the town centre</a:t>
                      </a:r>
                    </a:p>
                    <a:p>
                      <a:r>
                        <a:rPr lang="en-US" dirty="0"/>
                        <a:t>Develop a transport interchange at the rail station (better marketing and increase knowledge of this)</a:t>
                      </a:r>
                    </a:p>
                    <a:p>
                      <a:r>
                        <a:rPr lang="en-US" dirty="0"/>
                        <a:t>Encourage and enable active travel i.e. walking and cycling within Axminster and to other places</a:t>
                      </a:r>
                    </a:p>
                    <a:p>
                      <a:r>
                        <a:rPr lang="en-US" dirty="0"/>
                        <a:t>Link to Seaton: Stop Line Way</a:t>
                      </a:r>
                    </a:p>
                    <a:p>
                      <a:r>
                        <a:rPr lang="en-US" dirty="0"/>
                        <a:t>Eco-transport solutions: e-bikes, scooters</a:t>
                      </a:r>
                    </a:p>
                    <a:p>
                      <a:r>
                        <a:rPr lang="en-US" dirty="0"/>
                        <a:t>Axminster as service centre for Seaton and Lyme Regis (Axe Valley)</a:t>
                      </a:r>
                    </a:p>
                    <a:p>
                      <a:r>
                        <a:rPr lang="en-US" dirty="0"/>
                        <a:t>Long-term: delivery of relief road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65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498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828C8F-BC95-5441-AFAC-405B8A30B642}"/>
              </a:ext>
            </a:extLst>
          </p:cNvPr>
          <p:cNvSpPr/>
          <p:nvPr/>
        </p:nvSpPr>
        <p:spPr>
          <a:xfrm>
            <a:off x="0" y="-21898"/>
            <a:ext cx="12192000" cy="1420486"/>
          </a:xfrm>
          <a:prstGeom prst="rect">
            <a:avLst/>
          </a:prstGeom>
          <a:solidFill>
            <a:srgbClr val="5E7D34"/>
          </a:solidFill>
          <a:ln>
            <a:solidFill>
              <a:srgbClr val="5E7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BF913-047A-344F-9359-E930DDD8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58" y="8572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latin typeface="Franklin Gothic Book" panose="020B0503020102020204" pitchFamily="34" charset="0"/>
              </a:rPr>
              <a:t>Employment and economy</a:t>
            </a:r>
          </a:p>
        </p:txBody>
      </p:sp>
      <p:pic>
        <p:nvPicPr>
          <p:cNvPr id="4" name="Content Placeholder 4">
            <a:hlinkClick r:id="rId3"/>
            <a:extLst>
              <a:ext uri="{FF2B5EF4-FFF2-40B4-BE49-F238E27FC236}">
                <a16:creationId xmlns:a16="http://schemas.microsoft.com/office/drawing/2014/main" id="{C999DCE4-B351-EC41-87E0-00983A3E2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4438" y="6050419"/>
            <a:ext cx="654528" cy="654528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5B4FEE5-8427-8536-21CD-814446A7FF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3664295"/>
              </p:ext>
            </p:extLst>
          </p:nvPr>
        </p:nvGraphicFramePr>
        <p:xfrm>
          <a:off x="838200" y="1825625"/>
          <a:ext cx="10515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3356592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6167872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Challenges and 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Potential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67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Strong industrial and manufacturing history</a:t>
                      </a:r>
                    </a:p>
                    <a:p>
                      <a:r>
                        <a:rPr lang="en-US" dirty="0"/>
                        <a:t>Strong demand for industrial units</a:t>
                      </a:r>
                    </a:p>
                    <a:p>
                      <a:r>
                        <a:rPr lang="en-US" dirty="0"/>
                        <a:t>Few high-skilled jobs available</a:t>
                      </a:r>
                    </a:p>
                    <a:p>
                      <a:r>
                        <a:rPr lang="en-US" dirty="0"/>
                        <a:t>Lack of workers to fill entry level jobs</a:t>
                      </a:r>
                    </a:p>
                    <a:p>
                      <a:r>
                        <a:rPr lang="en-US" dirty="0"/>
                        <a:t>Decline in retail employment</a:t>
                      </a:r>
                    </a:p>
                    <a:p>
                      <a:r>
                        <a:rPr lang="en-US" dirty="0"/>
                        <a:t>Opportunities for much greater online activity by local businesses</a:t>
                      </a:r>
                    </a:p>
                    <a:p>
                      <a:r>
                        <a:rPr lang="en-US" dirty="0"/>
                        <a:t>Restructuring the retail environment following the closure of Trinity House Store.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Mixed-use development at Webster’s Garage site</a:t>
                      </a:r>
                    </a:p>
                    <a:p>
                      <a:r>
                        <a:rPr lang="en-US" dirty="0"/>
                        <a:t>Flexible workspace at Cloakham (LUF Bid)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Grants to encourage new retailers to set up in town centre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Grants to support new businesses in the town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Support and encourage people to train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Flexible workspaces/premises – workshops and offices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Business support services, including support for greater online activity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65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955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828C8F-BC95-5441-AFAC-405B8A30B642}"/>
              </a:ext>
            </a:extLst>
          </p:cNvPr>
          <p:cNvSpPr/>
          <p:nvPr/>
        </p:nvSpPr>
        <p:spPr>
          <a:xfrm>
            <a:off x="0" y="-21898"/>
            <a:ext cx="12192000" cy="1420486"/>
          </a:xfrm>
          <a:prstGeom prst="rect">
            <a:avLst/>
          </a:prstGeom>
          <a:solidFill>
            <a:srgbClr val="5E7D34"/>
          </a:solidFill>
          <a:ln>
            <a:solidFill>
              <a:srgbClr val="5E7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BF913-047A-344F-9359-E930DDD8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58" y="8572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latin typeface="Franklin Gothic Book" panose="020B0503020102020204" pitchFamily="34" charset="0"/>
              </a:rPr>
              <a:t>Opportunities for young people</a:t>
            </a:r>
          </a:p>
        </p:txBody>
      </p:sp>
      <p:pic>
        <p:nvPicPr>
          <p:cNvPr id="4" name="Content Placeholder 4">
            <a:hlinkClick r:id="rId3"/>
            <a:extLst>
              <a:ext uri="{FF2B5EF4-FFF2-40B4-BE49-F238E27FC236}">
                <a16:creationId xmlns:a16="http://schemas.microsoft.com/office/drawing/2014/main" id="{C999DCE4-B351-EC41-87E0-00983A3E2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4438" y="6050419"/>
            <a:ext cx="654528" cy="654528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C3DB7F7-B5FB-222B-20A7-2691350566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318318"/>
              </p:ext>
            </p:extLst>
          </p:nvPr>
        </p:nvGraphicFramePr>
        <p:xfrm>
          <a:off x="838200" y="1825625"/>
          <a:ext cx="105156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3356592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6167872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Challenges and 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Potential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67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Need to travel elsewhere for FE and HE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Need more employment opportunities for young people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Encourage employers to deliver apprenticeships</a:t>
                      </a:r>
                    </a:p>
                    <a:p>
                      <a:r>
                        <a:rPr lang="en-US"/>
                        <a:t>Delivery of remote training in Axminster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65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21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828C8F-BC95-5441-AFAC-405B8A30B642}"/>
              </a:ext>
            </a:extLst>
          </p:cNvPr>
          <p:cNvSpPr/>
          <p:nvPr/>
        </p:nvSpPr>
        <p:spPr>
          <a:xfrm>
            <a:off x="0" y="0"/>
            <a:ext cx="12192000" cy="1420486"/>
          </a:xfrm>
          <a:prstGeom prst="rect">
            <a:avLst/>
          </a:prstGeom>
          <a:solidFill>
            <a:srgbClr val="5E7D34"/>
          </a:solidFill>
          <a:ln>
            <a:solidFill>
              <a:srgbClr val="5E7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BF913-047A-344F-9359-E930DDD8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58" y="8572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latin typeface="Franklin Gothic Book" panose="020B0503020102020204" pitchFamily="34" charset="0"/>
              </a:rPr>
              <a:t>Town centre environment and vitality </a:t>
            </a:r>
          </a:p>
        </p:txBody>
      </p:sp>
      <p:pic>
        <p:nvPicPr>
          <p:cNvPr id="4" name="Content Placeholder 4">
            <a:hlinkClick r:id="rId3"/>
            <a:extLst>
              <a:ext uri="{FF2B5EF4-FFF2-40B4-BE49-F238E27FC236}">
                <a16:creationId xmlns:a16="http://schemas.microsoft.com/office/drawing/2014/main" id="{C999DCE4-B351-EC41-87E0-00983A3E2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4438" y="6050419"/>
            <a:ext cx="654528" cy="654528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CF2CDCC-C421-6750-23A0-916B71A7B5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4479912"/>
              </p:ext>
            </p:extLst>
          </p:nvPr>
        </p:nvGraphicFramePr>
        <p:xfrm>
          <a:off x="838200" y="1825625"/>
          <a:ext cx="10515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3356592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6167872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Challenges and 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Potential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67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Significant traffic and congestion affecting quality of town centre environment</a:t>
                      </a:r>
                    </a:p>
                    <a:p>
                      <a:r>
                        <a:rPr lang="en-US" dirty="0"/>
                        <a:t>Retail offer declining</a:t>
                      </a:r>
                    </a:p>
                    <a:p>
                      <a:r>
                        <a:rPr lang="en-US" dirty="0"/>
                        <a:t>Vacant units getting shabby, making town less attractive</a:t>
                      </a:r>
                    </a:p>
                    <a:p>
                      <a:r>
                        <a:rPr lang="en-US" dirty="0"/>
                        <a:t>Town centre footfall inconsistent throughout the week, with low levels at the weekend</a:t>
                      </a:r>
                    </a:p>
                    <a:p>
                      <a:r>
                        <a:rPr lang="en-US" dirty="0"/>
                        <a:t>Historic and complex ownerships and rights of the market area.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Potential for a new library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Potential for mixed-use development at Webster’s Garage site</a:t>
                      </a:r>
                    </a:p>
                    <a:p>
                      <a:r>
                        <a:rPr lang="en-US" dirty="0"/>
                        <a:t>Grants to encourage new retailers to set up in town centre</a:t>
                      </a:r>
                    </a:p>
                    <a:p>
                      <a:r>
                        <a:rPr lang="en-US" dirty="0"/>
                        <a:t>Grants for shop-front improvements</a:t>
                      </a:r>
                    </a:p>
                    <a:p>
                      <a:r>
                        <a:rPr lang="en-US" dirty="0"/>
                        <a:t>Support for outside shelters for hospitality businesses</a:t>
                      </a:r>
                    </a:p>
                    <a:p>
                      <a:r>
                        <a:rPr lang="en-US" dirty="0"/>
                        <a:t>Events and markets to draw visitors into the town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65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00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828C8F-BC95-5441-AFAC-405B8A30B642}"/>
              </a:ext>
            </a:extLst>
          </p:cNvPr>
          <p:cNvSpPr/>
          <p:nvPr/>
        </p:nvSpPr>
        <p:spPr>
          <a:xfrm>
            <a:off x="0" y="-21898"/>
            <a:ext cx="12192000" cy="1420486"/>
          </a:xfrm>
          <a:prstGeom prst="rect">
            <a:avLst/>
          </a:prstGeom>
          <a:solidFill>
            <a:srgbClr val="5E7D34"/>
          </a:solidFill>
          <a:ln>
            <a:solidFill>
              <a:srgbClr val="5E7D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BF913-047A-344F-9359-E930DDD8D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58" y="8572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chemeClr val="bg1"/>
                </a:solidFill>
                <a:latin typeface="Franklin Gothic Book" panose="020B0503020102020204" pitchFamily="34" charset="0"/>
              </a:rPr>
              <a:t>Housing affordability</a:t>
            </a:r>
          </a:p>
        </p:txBody>
      </p:sp>
      <p:pic>
        <p:nvPicPr>
          <p:cNvPr id="4" name="Content Placeholder 4">
            <a:hlinkClick r:id="rId3"/>
            <a:extLst>
              <a:ext uri="{FF2B5EF4-FFF2-40B4-BE49-F238E27FC236}">
                <a16:creationId xmlns:a16="http://schemas.microsoft.com/office/drawing/2014/main" id="{C999DCE4-B351-EC41-87E0-00983A3E2E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74438" y="6050419"/>
            <a:ext cx="654528" cy="654528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9572A6FD-C309-EBF9-40B4-DBAA8E73DA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4640449"/>
              </p:ext>
            </p:extLst>
          </p:nvPr>
        </p:nvGraphicFramePr>
        <p:xfrm>
          <a:off x="838200" y="1825625"/>
          <a:ext cx="10515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3356592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6167872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Challenges and 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Potential 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678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Housing unaffordable, particularly for young people</a:t>
                      </a:r>
                    </a:p>
                    <a:p>
                      <a:r>
                        <a:rPr lang="en-US"/>
                        <a:t>Lack of working-age people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Investigate potential for affordable housing for local residents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65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360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D520F84-A1DF-374F-8FB3-95E1CA81F922}" vid="{4A91C120-36DF-D44B-9ABC-4605CB2406A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9727a7e2-0d7c-4c7d-8ccc-5df783f34390" xsi:nil="true"/>
    <MigrationWizIdDocumentLibraryPermissions xmlns="9727a7e2-0d7c-4c7d-8ccc-5df783f34390" xsi:nil="true"/>
    <MigrationWizIdSecurityGroups xmlns="9727a7e2-0d7c-4c7d-8ccc-5df783f34390" xsi:nil="true"/>
    <MigrationWizIdPermissions xmlns="9727a7e2-0d7c-4c7d-8ccc-5df783f34390" xsi:nil="true"/>
    <MigrationWizId xmlns="9727a7e2-0d7c-4c7d-8ccc-5df783f34390" xsi:nil="true"/>
    <lcf76f155ced4ddcb4097134ff3c332f xmlns="9727a7e2-0d7c-4c7d-8ccc-5df783f34390">
      <Terms xmlns="http://schemas.microsoft.com/office/infopath/2007/PartnerControls"/>
    </lcf76f155ced4ddcb4097134ff3c332f>
    <TaxCatchAll xmlns="8327c741-1a18-4833-996f-b953a0f3a3f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997D38E0F21C4FA096560A0AB601EF" ma:contentTypeVersion="21" ma:contentTypeDescription="Create a new document." ma:contentTypeScope="" ma:versionID="d90dd81d0c533fa8c1e593e19fcbc3c9">
  <xsd:schema xmlns:xsd="http://www.w3.org/2001/XMLSchema" xmlns:xs="http://www.w3.org/2001/XMLSchema" xmlns:p="http://schemas.microsoft.com/office/2006/metadata/properties" xmlns:ns2="9727a7e2-0d7c-4c7d-8ccc-5df783f34390" xmlns:ns3="8327c741-1a18-4833-996f-b953a0f3a3fd" targetNamespace="http://schemas.microsoft.com/office/2006/metadata/properties" ma:root="true" ma:fieldsID="16b9f63829e1934d1dc30e4b5f341b7a" ns2:_="" ns3:_="">
    <xsd:import namespace="9727a7e2-0d7c-4c7d-8ccc-5df783f34390"/>
    <xsd:import namespace="8327c741-1a18-4833-996f-b953a0f3a3fd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27a7e2-0d7c-4c7d-8ccc-5df783f34390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f50eacf3-a29f-469d-895e-0c1d511ceb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27c741-1a18-4833-996f-b953a0f3a3f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9bb54069-c558-4ad3-bfad-26c67ad94497}" ma:internalName="TaxCatchAll" ma:showField="CatchAllData" ma:web="8327c741-1a18-4833-996f-b953a0f3a3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06C605-3B07-4867-B16F-30C98474FCC9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8327c741-1a18-4833-996f-b953a0f3a3fd"/>
    <ds:schemaRef ds:uri="9727a7e2-0d7c-4c7d-8ccc-5df783f34390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5805D5D-093E-42AE-9605-3C9444A855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969BC0-9665-4804-9330-37114CD23350}">
  <ds:schemaRefs>
    <ds:schemaRef ds:uri="8327c741-1a18-4833-996f-b953a0f3a3fd"/>
    <ds:schemaRef ds:uri="9727a7e2-0d7c-4c7d-8ccc-5df783f343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506</Words>
  <Application>Microsoft Office PowerPoint</Application>
  <PresentationFormat>Widescreen</PresentationFormat>
  <Paragraphs>84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Franklin Gothic Book</vt:lpstr>
      <vt:lpstr>Office Theme</vt:lpstr>
      <vt:lpstr>Urban Renewal in Axminster</vt:lpstr>
      <vt:lpstr>Context</vt:lpstr>
      <vt:lpstr>Themes</vt:lpstr>
      <vt:lpstr>Traffic, transport, and accessibility</vt:lpstr>
      <vt:lpstr>Employment and economy</vt:lpstr>
      <vt:lpstr>Opportunities for young people</vt:lpstr>
      <vt:lpstr>Town centre environment and vitality </vt:lpstr>
      <vt:lpstr>Housing affordability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Urban Renewal in Axminster</dc:title>
  <dc:creator>Gareth Jones</dc:creator>
  <cp:lastModifiedBy>Sarah Rogers</cp:lastModifiedBy>
  <cp:revision>2</cp:revision>
  <dcterms:created xsi:type="dcterms:W3CDTF">2022-07-08T08:50:53Z</dcterms:created>
  <dcterms:modified xsi:type="dcterms:W3CDTF">2023-06-05T09:32:40Z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0x010100DF997D38E0F21C4FA096560A0AB601EF</vt:lpwstr>
  </property>
  <property fmtid="{D5CDD505-2E9C-101B-9397-08002B2CF9AE}" pid="3" name="MediaServiceImageTags">
    <vt:lpwstr/>
  </property>
</Properties>
</file>