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48"/>
  </p:notesMasterIdLst>
  <p:sldIdLst>
    <p:sldId id="256" r:id="rId2"/>
    <p:sldId id="258" r:id="rId3"/>
    <p:sldId id="293" r:id="rId4"/>
    <p:sldId id="268" r:id="rId5"/>
    <p:sldId id="270" r:id="rId6"/>
    <p:sldId id="257" r:id="rId7"/>
    <p:sldId id="269" r:id="rId8"/>
    <p:sldId id="272" r:id="rId9"/>
    <p:sldId id="274" r:id="rId10"/>
    <p:sldId id="273" r:id="rId11"/>
    <p:sldId id="259" r:id="rId12"/>
    <p:sldId id="292" r:id="rId13"/>
    <p:sldId id="299" r:id="rId14"/>
    <p:sldId id="275" r:id="rId15"/>
    <p:sldId id="276" r:id="rId16"/>
    <p:sldId id="280" r:id="rId17"/>
    <p:sldId id="294" r:id="rId18"/>
    <p:sldId id="295" r:id="rId19"/>
    <p:sldId id="296" r:id="rId20"/>
    <p:sldId id="297" r:id="rId21"/>
    <p:sldId id="298" r:id="rId22"/>
    <p:sldId id="281" r:id="rId23"/>
    <p:sldId id="283" r:id="rId24"/>
    <p:sldId id="282" r:id="rId25"/>
    <p:sldId id="277" r:id="rId26"/>
    <p:sldId id="278" r:id="rId27"/>
    <p:sldId id="285" r:id="rId28"/>
    <p:sldId id="286" r:id="rId29"/>
    <p:sldId id="288" r:id="rId30"/>
    <p:sldId id="289" r:id="rId31"/>
    <p:sldId id="290" r:id="rId32"/>
    <p:sldId id="263" r:id="rId33"/>
    <p:sldId id="310" r:id="rId34"/>
    <p:sldId id="306" r:id="rId35"/>
    <p:sldId id="264" r:id="rId36"/>
    <p:sldId id="309" r:id="rId37"/>
    <p:sldId id="308" r:id="rId38"/>
    <p:sldId id="265" r:id="rId39"/>
    <p:sldId id="303" r:id="rId40"/>
    <p:sldId id="304" r:id="rId41"/>
    <p:sldId id="305" r:id="rId42"/>
    <p:sldId id="266" r:id="rId43"/>
    <p:sldId id="301" r:id="rId44"/>
    <p:sldId id="300" r:id="rId45"/>
    <p:sldId id="311" r:id="rId46"/>
    <p:sldId id="27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8837" autoAdjust="0"/>
  </p:normalViewPr>
  <p:slideViewPr>
    <p:cSldViewPr snapToGrid="0">
      <p:cViewPr varScale="1">
        <p:scale>
          <a:sx n="70" d="100"/>
          <a:sy n="70" d="100"/>
        </p:scale>
        <p:origin x="1166" y="53"/>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0FAAD-09EA-452F-BA10-0D4C445865F6}" type="datetimeFigureOut">
              <a:rPr lang="en-GB" smtClean="0"/>
              <a:t>04/07/2023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BF5B1-A1EC-4839-B7FF-C8C7DEB43F29}" type="slidenum">
              <a:rPr lang="en-GB" smtClean="0"/>
              <a:t>‹#›</a:t>
            </a:fld>
            <a:endParaRPr lang="en-GB"/>
          </a:p>
        </p:txBody>
      </p:sp>
    </p:spTree>
    <p:extLst>
      <p:ext uri="{BB962C8B-B14F-4D97-AF65-F5344CB8AC3E}">
        <p14:creationId xmlns:p14="http://schemas.microsoft.com/office/powerpoint/2010/main" val="810058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etro.co.uk/2019/04/22/property-developer-chops-wood-getting-planning-permission-928448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egislation.gov.uk/ukpga/2021/30/schedule/14/enacted#p0115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a:t>
            </a:fld>
            <a:endParaRPr lang="en-GB"/>
          </a:p>
        </p:txBody>
      </p:sp>
    </p:spTree>
    <p:extLst>
      <p:ext uri="{BB962C8B-B14F-4D97-AF65-F5344CB8AC3E}">
        <p14:creationId xmlns:p14="http://schemas.microsoft.com/office/powerpoint/2010/main" val="625999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 condition is one that exists in legislation - not written in decision notice..</a:t>
            </a:r>
          </a:p>
          <a:p>
            <a:endParaRPr lang="en-GB" dirty="0" smtClean="0"/>
          </a:p>
          <a:p>
            <a:r>
              <a:rPr lang="en-GB" sz="1200" kern="1200" dirty="0" smtClean="0">
                <a:solidFill>
                  <a:schemeClr val="tx1"/>
                </a:solidFill>
                <a:latin typeface="+mn-lt"/>
                <a:ea typeface="+mn-ea"/>
                <a:cs typeface="+mn-cs"/>
              </a:rPr>
              <a:t>Condition does not require implementation of the BNG plan.</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10</a:t>
            </a:fld>
            <a:endParaRPr lang="en-GB"/>
          </a:p>
        </p:txBody>
      </p:sp>
    </p:spTree>
    <p:extLst>
      <p:ext uri="{BB962C8B-B14F-4D97-AF65-F5344CB8AC3E}">
        <p14:creationId xmlns:p14="http://schemas.microsoft.com/office/powerpoint/2010/main" val="415176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11</a:t>
            </a:fld>
            <a:endParaRPr lang="en-GB"/>
          </a:p>
        </p:txBody>
      </p:sp>
    </p:spTree>
    <p:extLst>
      <p:ext uri="{BB962C8B-B14F-4D97-AF65-F5344CB8AC3E}">
        <p14:creationId xmlns:p14="http://schemas.microsoft.com/office/powerpoint/2010/main" val="3999124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12</a:t>
            </a:fld>
            <a:endParaRPr lang="en-GB"/>
          </a:p>
        </p:txBody>
      </p:sp>
    </p:spTree>
    <p:extLst>
      <p:ext uri="{BB962C8B-B14F-4D97-AF65-F5344CB8AC3E}">
        <p14:creationId xmlns:p14="http://schemas.microsoft.com/office/powerpoint/2010/main" val="24803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13</a:t>
            </a:fld>
            <a:endParaRPr lang="en-GB"/>
          </a:p>
        </p:txBody>
      </p:sp>
    </p:spTree>
    <p:extLst>
      <p:ext uri="{BB962C8B-B14F-4D97-AF65-F5344CB8AC3E}">
        <p14:creationId xmlns:p14="http://schemas.microsoft.com/office/powerpoint/2010/main" val="2797954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14</a:t>
            </a:fld>
            <a:endParaRPr lang="en-GB"/>
          </a:p>
        </p:txBody>
      </p:sp>
    </p:spTree>
    <p:extLst>
      <p:ext uri="{BB962C8B-B14F-4D97-AF65-F5344CB8AC3E}">
        <p14:creationId xmlns:p14="http://schemas.microsoft.com/office/powerpoint/2010/main" val="261307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15</a:t>
            </a:fld>
            <a:endParaRPr lang="en-GB"/>
          </a:p>
        </p:txBody>
      </p:sp>
    </p:spTree>
    <p:extLst>
      <p:ext uri="{BB962C8B-B14F-4D97-AF65-F5344CB8AC3E}">
        <p14:creationId xmlns:p14="http://schemas.microsoft.com/office/powerpoint/2010/main" val="809055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The Environment Act includes provision to exempt irreplaceable habitats from the mandatory BNG requirement.  Secondary legislation will set out a clear definition of irreplaceable habitat and list of habitat types to be considered irreplaceable. </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16</a:t>
            </a:fld>
            <a:endParaRPr lang="en-GB"/>
          </a:p>
        </p:txBody>
      </p:sp>
    </p:spTree>
    <p:extLst>
      <p:ext uri="{BB962C8B-B14F-4D97-AF65-F5344CB8AC3E}">
        <p14:creationId xmlns:p14="http://schemas.microsoft.com/office/powerpoint/2010/main" val="2935763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outlines a sequential approach to addressing potential harm to biodiversity in determining planning applications. It states avoidance should be prioritised, before mitigation measures, and finally compensation.</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AVOID</a:t>
            </a:r>
          </a:p>
          <a:p>
            <a:r>
              <a:rPr lang="en-GB" sz="1200" b="0" i="0" u="none" strike="noStrike" kern="1200" baseline="0" dirty="0" smtClean="0">
                <a:solidFill>
                  <a:schemeClr val="tx1"/>
                </a:solidFill>
                <a:latin typeface="+mn-lt"/>
                <a:ea typeface="+mn-ea"/>
                <a:cs typeface="+mn-cs"/>
              </a:rPr>
              <a:t>To evade or reduce biodiversity impacts through site selection and layout.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Project proposals must give the highest priority to ‘avoidance’ strategies as the primary approach in order to adhere to the mitigation hierarchy; vital</a:t>
            </a:r>
          </a:p>
          <a:p>
            <a:r>
              <a:rPr lang="en-GB" sz="1200" b="0" i="0" u="none" strike="noStrike" kern="1200" baseline="0" dirty="0" smtClean="0">
                <a:solidFill>
                  <a:schemeClr val="tx1"/>
                </a:solidFill>
                <a:latin typeface="+mn-lt"/>
                <a:ea typeface="+mn-ea"/>
                <a:cs typeface="+mn-cs"/>
              </a:rPr>
              <a:t>to delivering cost effective additionally.</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MINIMISE</a:t>
            </a:r>
          </a:p>
          <a:p>
            <a:r>
              <a:rPr lang="en-GB" sz="1200" b="0" i="0" u="none" strike="noStrike" kern="1200" baseline="0" dirty="0" smtClean="0">
                <a:solidFill>
                  <a:schemeClr val="tx1"/>
                </a:solidFill>
                <a:latin typeface="+mn-lt"/>
                <a:ea typeface="+mn-ea"/>
                <a:cs typeface="+mn-cs"/>
              </a:rPr>
              <a:t>To take measures to reduce the duration, intensity and/or extent of impacts to biodiversity.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Where avoidance is not feasible, it is essential to minimize any potential negative impacts by modifying the project design and strategy to the fullest extent</a:t>
            </a:r>
          </a:p>
          <a:p>
            <a:r>
              <a:rPr lang="en-GB" sz="1200" b="0" i="0" u="none" strike="noStrike" kern="1200" baseline="0" dirty="0" smtClean="0">
                <a:solidFill>
                  <a:schemeClr val="tx1"/>
                </a:solidFill>
                <a:latin typeface="+mn-lt"/>
                <a:ea typeface="+mn-ea"/>
                <a:cs typeface="+mn-cs"/>
              </a:rPr>
              <a:t>possible. All sensitive habitats must be avoided at all costs.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MITIGATE</a:t>
            </a:r>
          </a:p>
          <a:p>
            <a:r>
              <a:rPr lang="en-GB" sz="1200" b="0" i="0" u="none" strike="noStrike" kern="1200" baseline="0" dirty="0" smtClean="0">
                <a:solidFill>
                  <a:schemeClr val="tx1"/>
                </a:solidFill>
                <a:latin typeface="+mn-lt"/>
                <a:ea typeface="+mn-ea"/>
                <a:cs typeface="+mn-cs"/>
              </a:rPr>
              <a:t>The condition of on-site habitat or an affected area is improved and/or protected. Including enhance, restore, or regenerate biodiversity</a:t>
            </a:r>
          </a:p>
          <a:p>
            <a:r>
              <a:rPr lang="en-GB" sz="1200" b="0" i="0" u="none" strike="noStrike" kern="1200" baseline="0" dirty="0" smtClean="0">
                <a:solidFill>
                  <a:schemeClr val="tx1"/>
                </a:solidFill>
                <a:latin typeface="+mn-lt"/>
                <a:ea typeface="+mn-ea"/>
                <a:cs typeface="+mn-cs"/>
              </a:rPr>
              <a:t>on-site.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non-avoidable ecological damage must be adequately replaced/ mitigated for with the guidance and expertise of a trained ecologist.</a:t>
            </a:r>
          </a:p>
          <a:p>
            <a:r>
              <a:rPr lang="en-GB" sz="1200" b="0" i="0" u="none" strike="noStrike" kern="1200" baseline="0" dirty="0" smtClean="0">
                <a:solidFill>
                  <a:schemeClr val="tx1"/>
                </a:solidFill>
                <a:latin typeface="+mn-lt"/>
                <a:ea typeface="+mn-ea"/>
                <a:cs typeface="+mn-cs"/>
              </a:rPr>
              <a:t>Essential is to provide a strong evidence-case demonstrating why avoidance and mitigation strategies were not viable options.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OFFSET OR COMPENSATE</a:t>
            </a:r>
          </a:p>
          <a:p>
            <a:r>
              <a:rPr lang="en-GB" sz="1200" b="0" i="0" u="none" strike="noStrike" kern="1200" baseline="0" dirty="0" smtClean="0">
                <a:solidFill>
                  <a:schemeClr val="tx1"/>
                </a:solidFill>
                <a:latin typeface="+mn-lt"/>
                <a:ea typeface="+mn-ea"/>
                <a:cs typeface="+mn-cs"/>
              </a:rPr>
              <a:t>Compensating for any residual, adverse, unavoidable impacts after full implementation: Onsite or offsite.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final resort after all other options have been exhausted as the most expensive, complex, and high-risk approach.</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17</a:t>
            </a:fld>
            <a:endParaRPr lang="en-GB"/>
          </a:p>
        </p:txBody>
      </p:sp>
    </p:spTree>
    <p:extLst>
      <p:ext uri="{BB962C8B-B14F-4D97-AF65-F5344CB8AC3E}">
        <p14:creationId xmlns:p14="http://schemas.microsoft.com/office/powerpoint/2010/main" val="360368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AVOID</a:t>
            </a:r>
          </a:p>
          <a:p>
            <a:r>
              <a:rPr lang="en-GB" sz="1200" b="0" i="0" u="none" strike="noStrike" kern="1200" baseline="0" dirty="0" smtClean="0">
                <a:solidFill>
                  <a:schemeClr val="tx1"/>
                </a:solidFill>
                <a:latin typeface="+mn-lt"/>
                <a:ea typeface="+mn-ea"/>
                <a:cs typeface="+mn-cs"/>
              </a:rPr>
              <a:t>Avoidance is the initial step in the hierarchy, and often the easiest, cheapest and most effective way of reducing potential impacts. It requires biodiversity to be considered in the early stages of a project.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most effective avoidance mechanisms can be achieved by </a:t>
            </a:r>
            <a:r>
              <a:rPr lang="en-GB" sz="1200" b="0" i="0" u="none" strike="noStrike" kern="1200" baseline="0" dirty="0" err="1" smtClean="0">
                <a:solidFill>
                  <a:schemeClr val="tx1"/>
                </a:solidFill>
                <a:latin typeface="+mn-lt"/>
                <a:ea typeface="+mn-ea"/>
                <a:cs typeface="+mn-cs"/>
              </a:rPr>
              <a:t>pr-eapplication</a:t>
            </a:r>
            <a:r>
              <a:rPr lang="en-GB" sz="1200" b="0" i="0" u="none" strike="noStrike" kern="1200" baseline="0" dirty="0" smtClean="0">
                <a:solidFill>
                  <a:schemeClr val="tx1"/>
                </a:solidFill>
                <a:latin typeface="+mn-lt"/>
                <a:ea typeface="+mn-ea"/>
                <a:cs typeface="+mn-cs"/>
              </a:rPr>
              <a:t> engagement with an ecologist and/or local planning authority to identify the surveys needed to be undertaken, and engage key local biodiversity stakeholders.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Examples: Site selection or location on an alternative site with less harmful impacts, using relevant data, for example:</a:t>
            </a:r>
          </a:p>
          <a:p>
            <a:r>
              <a:rPr lang="en-GB" sz="1200" b="0" i="0" u="none" strike="noStrike" kern="1200" baseline="0" dirty="0" smtClean="0">
                <a:solidFill>
                  <a:schemeClr val="tx1"/>
                </a:solidFill>
                <a:latin typeface="+mn-lt"/>
                <a:ea typeface="+mn-ea"/>
                <a:cs typeface="+mn-cs"/>
              </a:rPr>
              <a:t>• referring to local nature recovery networks and local biodiversity strategies.</a:t>
            </a:r>
          </a:p>
          <a:p>
            <a:r>
              <a:rPr lang="en-GB" sz="1200" b="0" i="0" u="none" strike="noStrike" kern="1200" baseline="0" dirty="0" smtClean="0">
                <a:solidFill>
                  <a:schemeClr val="tx1"/>
                </a:solidFill>
                <a:latin typeface="+mn-lt"/>
                <a:ea typeface="+mn-ea"/>
                <a:cs typeface="+mn-cs"/>
              </a:rPr>
              <a:t>• using other spatial mapping tools such as Defra’s MAGIC tool;</a:t>
            </a:r>
          </a:p>
          <a:p>
            <a:r>
              <a:rPr lang="en-GB" sz="1200" b="0" i="0" u="none" strike="noStrike" kern="1200" baseline="0" dirty="0" smtClean="0">
                <a:solidFill>
                  <a:schemeClr val="tx1"/>
                </a:solidFill>
                <a:latin typeface="+mn-lt"/>
                <a:ea typeface="+mn-ea"/>
                <a:cs typeface="+mn-cs"/>
              </a:rPr>
              <a:t>• consulting local environmental records centres.</a:t>
            </a:r>
          </a:p>
          <a:p>
            <a:r>
              <a:rPr lang="en-GB" sz="1200" b="0" i="0" u="none" strike="noStrike" kern="1200" baseline="0" dirty="0" smtClean="0">
                <a:solidFill>
                  <a:schemeClr val="tx1"/>
                </a:solidFill>
                <a:latin typeface="+mn-lt"/>
                <a:ea typeface="+mn-ea"/>
                <a:cs typeface="+mn-cs"/>
              </a:rPr>
              <a:t>• carrying out an Ecological Assessment or Preliminary Ecological</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Appraisal (if required) and associated habitat/species or walkover surveys; with the assistance of a trained ecologist. </a:t>
            </a:r>
          </a:p>
          <a:p>
            <a:r>
              <a:rPr lang="en-GB" sz="1200" b="0" i="0" u="none" strike="noStrike" kern="1200" baseline="0" dirty="0" smtClean="0">
                <a:solidFill>
                  <a:schemeClr val="tx1"/>
                </a:solidFill>
                <a:latin typeface="+mn-lt"/>
                <a:ea typeface="+mn-ea"/>
                <a:cs typeface="+mn-cs"/>
              </a:rPr>
              <a:t>• baselining potential sites using the metric.</a:t>
            </a:r>
          </a:p>
          <a:p>
            <a:r>
              <a:rPr lang="en-GB" sz="1200" b="0" i="0" u="none" strike="noStrike" kern="1200" baseline="0" dirty="0" smtClean="0">
                <a:solidFill>
                  <a:schemeClr val="tx1"/>
                </a:solidFill>
                <a:latin typeface="+mn-lt"/>
                <a:ea typeface="+mn-ea"/>
                <a:cs typeface="+mn-cs"/>
              </a:rPr>
              <a:t>• conducting a BNG Feasibility Report using CIEEM best practice.</a:t>
            </a:r>
          </a:p>
          <a:p>
            <a:r>
              <a:rPr lang="en-GB" sz="1200" b="0" i="0" u="none" strike="noStrike" kern="1200" baseline="0" dirty="0" smtClean="0">
                <a:solidFill>
                  <a:schemeClr val="tx1"/>
                </a:solidFill>
                <a:latin typeface="+mn-lt"/>
                <a:ea typeface="+mn-ea"/>
                <a:cs typeface="+mn-cs"/>
              </a:rPr>
              <a:t>• timing construction sensitively to minimize disturbance.</a:t>
            </a:r>
          </a:p>
          <a:p>
            <a:r>
              <a:rPr lang="en-GB" sz="1200" b="0" i="0" u="none" strike="noStrike" kern="1200" baseline="0" dirty="0" smtClean="0">
                <a:solidFill>
                  <a:schemeClr val="tx1"/>
                </a:solidFill>
                <a:latin typeface="+mn-lt"/>
                <a:ea typeface="+mn-ea"/>
                <a:cs typeface="+mn-cs"/>
              </a:rPr>
              <a:t>• engaging an ecological consultant at site selection stage to provide constraints/opportunities analysis at an early stage.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Impacts can also be avoided by retaining ecological receptors on site, but outside of the construction area. This can aid BNG by retaining the habitats of value and providing a potential opportunity for enhancement of those areas of value.</a:t>
            </a:r>
            <a:endParaRPr lang="en-GB"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27BF5B1-A1EC-4839-B7FF-C8C7DEB43F29}" type="slidenum">
              <a:rPr lang="en-GB" smtClean="0"/>
              <a:t>18</a:t>
            </a:fld>
            <a:endParaRPr lang="en-GB"/>
          </a:p>
        </p:txBody>
      </p:sp>
    </p:spTree>
    <p:extLst>
      <p:ext uri="{BB962C8B-B14F-4D97-AF65-F5344CB8AC3E}">
        <p14:creationId xmlns:p14="http://schemas.microsoft.com/office/powerpoint/2010/main" val="3164985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outlines a sequential approach to addressing potential harm to biodiversity in determining planning applications. It states avoidance should be prioritised, before mitigation measures, and finally compensation.</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AVOID</a:t>
            </a:r>
          </a:p>
          <a:p>
            <a:r>
              <a:rPr lang="en-GB" sz="1200" b="0" i="0" u="none" strike="noStrike" kern="1200" baseline="0" dirty="0" smtClean="0">
                <a:solidFill>
                  <a:schemeClr val="tx1"/>
                </a:solidFill>
                <a:latin typeface="+mn-lt"/>
                <a:ea typeface="+mn-ea"/>
                <a:cs typeface="+mn-cs"/>
              </a:rPr>
              <a:t>To evade or reduce biodiversity impacts through site selection and layout.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Project proposals must give the highest priority to ‘avoidance’ strategies as the primary approach in order to adhere to the mitigation hierarchy; vital</a:t>
            </a:r>
          </a:p>
          <a:p>
            <a:r>
              <a:rPr lang="en-GB" sz="1200" b="0" i="0" u="none" strike="noStrike" kern="1200" baseline="0" dirty="0" smtClean="0">
                <a:solidFill>
                  <a:schemeClr val="tx1"/>
                </a:solidFill>
                <a:latin typeface="+mn-lt"/>
                <a:ea typeface="+mn-ea"/>
                <a:cs typeface="+mn-cs"/>
              </a:rPr>
              <a:t>to delivering cost effective additionally.</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MINIMISE</a:t>
            </a:r>
          </a:p>
          <a:p>
            <a:r>
              <a:rPr lang="en-GB" sz="1200" b="0" i="0" u="none" strike="noStrike" kern="1200" baseline="0" dirty="0" smtClean="0">
                <a:solidFill>
                  <a:schemeClr val="tx1"/>
                </a:solidFill>
                <a:latin typeface="+mn-lt"/>
                <a:ea typeface="+mn-ea"/>
                <a:cs typeface="+mn-cs"/>
              </a:rPr>
              <a:t>To take measures to reduce the duration, intensity and/or extent of impacts to biodiversity.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Where avoidance is not feasible, it is essential to minimize any potential negative impacts by modifying the project design and strategy to the fullest extent</a:t>
            </a:r>
          </a:p>
          <a:p>
            <a:r>
              <a:rPr lang="en-GB" sz="1200" b="0" i="0" u="none" strike="noStrike" kern="1200" baseline="0" dirty="0" smtClean="0">
                <a:solidFill>
                  <a:schemeClr val="tx1"/>
                </a:solidFill>
                <a:latin typeface="+mn-lt"/>
                <a:ea typeface="+mn-ea"/>
                <a:cs typeface="+mn-cs"/>
              </a:rPr>
              <a:t>possible. All sensitive habitats must be avoided at all costs.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MITIGATE</a:t>
            </a:r>
          </a:p>
          <a:p>
            <a:r>
              <a:rPr lang="en-GB" sz="1200" b="0" i="0" u="none" strike="noStrike" kern="1200" baseline="0" dirty="0" smtClean="0">
                <a:solidFill>
                  <a:schemeClr val="tx1"/>
                </a:solidFill>
                <a:latin typeface="+mn-lt"/>
                <a:ea typeface="+mn-ea"/>
                <a:cs typeface="+mn-cs"/>
              </a:rPr>
              <a:t>The condition of on-site habitat or an affected area is improved and/or protected. Including enhance, restore, or regenerate biodiversity</a:t>
            </a:r>
          </a:p>
          <a:p>
            <a:r>
              <a:rPr lang="en-GB" sz="1200" b="0" i="0" u="none" strike="noStrike" kern="1200" baseline="0" dirty="0" smtClean="0">
                <a:solidFill>
                  <a:schemeClr val="tx1"/>
                </a:solidFill>
                <a:latin typeface="+mn-lt"/>
                <a:ea typeface="+mn-ea"/>
                <a:cs typeface="+mn-cs"/>
              </a:rPr>
              <a:t>on-site.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non-avoidable ecological damage must be adequately replaced/ mitigated for with the guidance and expertise of a trained ecologist.</a:t>
            </a:r>
          </a:p>
          <a:p>
            <a:r>
              <a:rPr lang="en-GB" sz="1200" b="0" i="0" u="none" strike="noStrike" kern="1200" baseline="0" dirty="0" smtClean="0">
                <a:solidFill>
                  <a:schemeClr val="tx1"/>
                </a:solidFill>
                <a:latin typeface="+mn-lt"/>
                <a:ea typeface="+mn-ea"/>
                <a:cs typeface="+mn-cs"/>
              </a:rPr>
              <a:t>Essential is to provide a strong evidence-case demonstrating why avoidance and mitigation strategies were not viable options.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OFFSET OR COMPENSATE</a:t>
            </a:r>
          </a:p>
          <a:p>
            <a:r>
              <a:rPr lang="en-GB" sz="1200" b="0" i="0" u="none" strike="noStrike" kern="1200" baseline="0" dirty="0" smtClean="0">
                <a:solidFill>
                  <a:schemeClr val="tx1"/>
                </a:solidFill>
                <a:latin typeface="+mn-lt"/>
                <a:ea typeface="+mn-ea"/>
                <a:cs typeface="+mn-cs"/>
              </a:rPr>
              <a:t>Compensating for any residual, adverse, unavoidable impacts after full implementation: Onsite or offsite.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final resort after all other options have been exhausted as the most expensive, complex, and high-risk approach.</a:t>
            </a:r>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19</a:t>
            </a:fld>
            <a:endParaRPr lang="en-GB"/>
          </a:p>
        </p:txBody>
      </p:sp>
    </p:spTree>
    <p:extLst>
      <p:ext uri="{BB962C8B-B14F-4D97-AF65-F5344CB8AC3E}">
        <p14:creationId xmlns:p14="http://schemas.microsoft.com/office/powerpoint/2010/main" val="328481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word ‘biodiversity’ comes from the term ‘biological diversity’. It refers to the variety of all living organisms, including animals, insects, plants, bacteria and fungi.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BNG is achieved </a:t>
            </a:r>
            <a:r>
              <a:rPr lang="en-GB" u="sng" dirty="0" smtClean="0"/>
              <a:t>if biodiversity increases or is enhanced in comparison with a clearly defined reference scenario</a:t>
            </a:r>
            <a:r>
              <a:rPr lang="en-GB" dirty="0" smtClean="0"/>
              <a:t>. In the context of development planning, BNG means going further than compensating for biodiversity loss where development impacts cannot be avoided or mitigated.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a:t>
            </a:fld>
            <a:endParaRPr lang="en-GB"/>
          </a:p>
        </p:txBody>
      </p:sp>
    </p:spTree>
    <p:extLst>
      <p:ext uri="{BB962C8B-B14F-4D97-AF65-F5344CB8AC3E}">
        <p14:creationId xmlns:p14="http://schemas.microsoft.com/office/powerpoint/2010/main" val="407485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outlines a sequential approach to addressing potential harm to biodiversity in determining planning applications. It states avoidance should be prioritised, before mitigation measures, and finally compensation.</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AVOID</a:t>
            </a:r>
          </a:p>
          <a:p>
            <a:r>
              <a:rPr lang="en-GB" sz="1200" b="0" i="0" u="none" strike="noStrike" kern="1200" baseline="0" dirty="0" smtClean="0">
                <a:solidFill>
                  <a:schemeClr val="tx1"/>
                </a:solidFill>
                <a:latin typeface="+mn-lt"/>
                <a:ea typeface="+mn-ea"/>
                <a:cs typeface="+mn-cs"/>
              </a:rPr>
              <a:t>To evade or reduce biodiversity impacts through site selection and layout.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Project proposals must give the highest priority to ‘avoidance’ strategies as the primary approach in order to adhere to the mitigation hierarchy; vital</a:t>
            </a:r>
          </a:p>
          <a:p>
            <a:r>
              <a:rPr lang="en-GB" sz="1200" b="0" i="0" u="none" strike="noStrike" kern="1200" baseline="0" dirty="0" smtClean="0">
                <a:solidFill>
                  <a:schemeClr val="tx1"/>
                </a:solidFill>
                <a:latin typeface="+mn-lt"/>
                <a:ea typeface="+mn-ea"/>
                <a:cs typeface="+mn-cs"/>
              </a:rPr>
              <a:t>to delivering cost effective additionally.</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MINIMISE</a:t>
            </a:r>
          </a:p>
          <a:p>
            <a:r>
              <a:rPr lang="en-GB" sz="1200" b="0" i="0" u="none" strike="noStrike" kern="1200" baseline="0" dirty="0" smtClean="0">
                <a:solidFill>
                  <a:schemeClr val="tx1"/>
                </a:solidFill>
                <a:latin typeface="+mn-lt"/>
                <a:ea typeface="+mn-ea"/>
                <a:cs typeface="+mn-cs"/>
              </a:rPr>
              <a:t>To take measures to reduce the duration, intensity and/or extent of impacts to biodiversity.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Where avoidance is not feasible, it is essential to minimize any potential negative impacts by modifying the project design and strategy to the fullest extent</a:t>
            </a:r>
          </a:p>
          <a:p>
            <a:r>
              <a:rPr lang="en-GB" sz="1200" b="0" i="0" u="none" strike="noStrike" kern="1200" baseline="0" dirty="0" smtClean="0">
                <a:solidFill>
                  <a:schemeClr val="tx1"/>
                </a:solidFill>
                <a:latin typeface="+mn-lt"/>
                <a:ea typeface="+mn-ea"/>
                <a:cs typeface="+mn-cs"/>
              </a:rPr>
              <a:t>possible. All sensitive habitats must be avoided at all costs.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MITIGATE</a:t>
            </a:r>
          </a:p>
          <a:p>
            <a:r>
              <a:rPr lang="en-GB" sz="1200" b="0" i="0" u="none" strike="noStrike" kern="1200" baseline="0" dirty="0" smtClean="0">
                <a:solidFill>
                  <a:schemeClr val="tx1"/>
                </a:solidFill>
                <a:latin typeface="+mn-lt"/>
                <a:ea typeface="+mn-ea"/>
                <a:cs typeface="+mn-cs"/>
              </a:rPr>
              <a:t>The condition of on-site habitat or an affected area is improved and/or protected. Including enhance, restore, or regenerate biodiversity</a:t>
            </a:r>
          </a:p>
          <a:p>
            <a:r>
              <a:rPr lang="en-GB" sz="1200" b="0" i="0" u="none" strike="noStrike" kern="1200" baseline="0" dirty="0" smtClean="0">
                <a:solidFill>
                  <a:schemeClr val="tx1"/>
                </a:solidFill>
                <a:latin typeface="+mn-lt"/>
                <a:ea typeface="+mn-ea"/>
                <a:cs typeface="+mn-cs"/>
              </a:rPr>
              <a:t>on-site.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non-avoidable ecological damage must be adequately replaced/ mitigated for with the guidance and expertise of a trained ecologist.</a:t>
            </a:r>
          </a:p>
          <a:p>
            <a:r>
              <a:rPr lang="en-GB" sz="1200" b="0" i="0" u="none" strike="noStrike" kern="1200" baseline="0" dirty="0" smtClean="0">
                <a:solidFill>
                  <a:schemeClr val="tx1"/>
                </a:solidFill>
                <a:latin typeface="+mn-lt"/>
                <a:ea typeface="+mn-ea"/>
                <a:cs typeface="+mn-cs"/>
              </a:rPr>
              <a:t>Essential is to provide a strong evidence-case demonstrating why avoidance and mitigation strategies were not viable options.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OFFSET OR COMPENSATE</a:t>
            </a:r>
          </a:p>
          <a:p>
            <a:r>
              <a:rPr lang="en-GB" sz="1200" b="0" i="0" u="none" strike="noStrike" kern="1200" baseline="0" dirty="0" smtClean="0">
                <a:solidFill>
                  <a:schemeClr val="tx1"/>
                </a:solidFill>
                <a:latin typeface="+mn-lt"/>
                <a:ea typeface="+mn-ea"/>
                <a:cs typeface="+mn-cs"/>
              </a:rPr>
              <a:t>Compensating for any residual, adverse, unavoidable impacts after full implementation: Onsite or offsite.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final resort after all other options have been exhausted as the most expensive, complex, and high-risk approach.</a:t>
            </a:r>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20</a:t>
            </a:fld>
            <a:endParaRPr lang="en-GB"/>
          </a:p>
        </p:txBody>
      </p:sp>
    </p:spTree>
    <p:extLst>
      <p:ext uri="{BB962C8B-B14F-4D97-AF65-F5344CB8AC3E}">
        <p14:creationId xmlns:p14="http://schemas.microsoft.com/office/powerpoint/2010/main" val="45384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outlines a sequential approach to addressing potential harm to biodiversity in determining planning applications. It states avoidance should be prioritised, before mitigation measures, and finally compensation.</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AVOID</a:t>
            </a:r>
          </a:p>
          <a:p>
            <a:r>
              <a:rPr lang="en-GB" sz="1200" b="0" i="0" u="none" strike="noStrike" kern="1200" baseline="0" dirty="0" smtClean="0">
                <a:solidFill>
                  <a:schemeClr val="tx1"/>
                </a:solidFill>
                <a:latin typeface="+mn-lt"/>
                <a:ea typeface="+mn-ea"/>
                <a:cs typeface="+mn-cs"/>
              </a:rPr>
              <a:t>To evade or reduce biodiversity impacts through site selection and layout.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Project proposals must give the highest priority to ‘avoidance’ strategies as the primary approach in order to adhere to the mitigation hierarchy; vital</a:t>
            </a:r>
          </a:p>
          <a:p>
            <a:r>
              <a:rPr lang="en-GB" sz="1200" b="0" i="0" u="none" strike="noStrike" kern="1200" baseline="0" dirty="0" smtClean="0">
                <a:solidFill>
                  <a:schemeClr val="tx1"/>
                </a:solidFill>
                <a:latin typeface="+mn-lt"/>
                <a:ea typeface="+mn-ea"/>
                <a:cs typeface="+mn-cs"/>
              </a:rPr>
              <a:t>to delivering cost effective additionally.</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MINIMISE</a:t>
            </a:r>
          </a:p>
          <a:p>
            <a:r>
              <a:rPr lang="en-GB" sz="1200" b="0" i="0" u="none" strike="noStrike" kern="1200" baseline="0" dirty="0" smtClean="0">
                <a:solidFill>
                  <a:schemeClr val="tx1"/>
                </a:solidFill>
                <a:latin typeface="+mn-lt"/>
                <a:ea typeface="+mn-ea"/>
                <a:cs typeface="+mn-cs"/>
              </a:rPr>
              <a:t>To take measures to reduce the duration, intensity and/or extent of impacts to biodiversity.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Where avoidance is not feasible, it is essential to minimize any potential negative impacts by modifying the project design and strategy to the fullest extent</a:t>
            </a:r>
          </a:p>
          <a:p>
            <a:r>
              <a:rPr lang="en-GB" sz="1200" b="0" i="0" u="none" strike="noStrike" kern="1200" baseline="0" dirty="0" smtClean="0">
                <a:solidFill>
                  <a:schemeClr val="tx1"/>
                </a:solidFill>
                <a:latin typeface="+mn-lt"/>
                <a:ea typeface="+mn-ea"/>
                <a:cs typeface="+mn-cs"/>
              </a:rPr>
              <a:t>possible. All sensitive habitats must be avoided at all costs.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MITIGATE</a:t>
            </a:r>
          </a:p>
          <a:p>
            <a:r>
              <a:rPr lang="en-GB" sz="1200" b="0" i="0" u="none" strike="noStrike" kern="1200" baseline="0" dirty="0" smtClean="0">
                <a:solidFill>
                  <a:schemeClr val="tx1"/>
                </a:solidFill>
                <a:latin typeface="+mn-lt"/>
                <a:ea typeface="+mn-ea"/>
                <a:cs typeface="+mn-cs"/>
              </a:rPr>
              <a:t>The condition of on-site habitat or an affected area is improved and/or protected. Including enhance, restore, or regenerate biodiversity</a:t>
            </a:r>
          </a:p>
          <a:p>
            <a:r>
              <a:rPr lang="en-GB" sz="1200" b="0" i="0" u="none" strike="noStrike" kern="1200" baseline="0" dirty="0" smtClean="0">
                <a:solidFill>
                  <a:schemeClr val="tx1"/>
                </a:solidFill>
                <a:latin typeface="+mn-lt"/>
                <a:ea typeface="+mn-ea"/>
                <a:cs typeface="+mn-cs"/>
              </a:rPr>
              <a:t>on-site.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non-avoidable ecological damage must be adequately replaced/ mitigated for with the guidance and expertise of a trained ecologist.</a:t>
            </a:r>
          </a:p>
          <a:p>
            <a:r>
              <a:rPr lang="en-GB" sz="1200" b="0" i="0" u="none" strike="noStrike" kern="1200" baseline="0" dirty="0" smtClean="0">
                <a:solidFill>
                  <a:schemeClr val="tx1"/>
                </a:solidFill>
                <a:latin typeface="+mn-lt"/>
                <a:ea typeface="+mn-ea"/>
                <a:cs typeface="+mn-cs"/>
              </a:rPr>
              <a:t>Essential is to provide a strong evidence-case demonstrating why avoidance and mitigation strategies were not viable options.</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OFFSET OR COMPENSATE</a:t>
            </a:r>
          </a:p>
          <a:p>
            <a:r>
              <a:rPr lang="en-GB" sz="1200" b="0" i="0" u="none" strike="noStrike" kern="1200" baseline="0" dirty="0" smtClean="0">
                <a:solidFill>
                  <a:schemeClr val="tx1"/>
                </a:solidFill>
                <a:latin typeface="+mn-lt"/>
                <a:ea typeface="+mn-ea"/>
                <a:cs typeface="+mn-cs"/>
              </a:rPr>
              <a:t>Compensating for any residual, adverse, unavoidable impacts after full implementation: Onsite or offsite.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final resort after all other options have been exhausted as the most expensive, complex, and high-risk approach.</a:t>
            </a:r>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21</a:t>
            </a:fld>
            <a:endParaRPr lang="en-GB"/>
          </a:p>
        </p:txBody>
      </p:sp>
    </p:spTree>
    <p:extLst>
      <p:ext uri="{BB962C8B-B14F-4D97-AF65-F5344CB8AC3E}">
        <p14:creationId xmlns:p14="http://schemas.microsoft.com/office/powerpoint/2010/main" val="403235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Property developer 'chops down wood before getting planning permission' | Metro News</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22</a:t>
            </a:fld>
            <a:endParaRPr lang="en-GB"/>
          </a:p>
        </p:txBody>
      </p:sp>
    </p:spTree>
    <p:extLst>
      <p:ext uri="{BB962C8B-B14F-4D97-AF65-F5344CB8AC3E}">
        <p14:creationId xmlns:p14="http://schemas.microsoft.com/office/powerpoint/2010/main" val="694982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Anti trashing is not a criminal offence unless other</a:t>
            </a:r>
            <a:r>
              <a:rPr lang="en-GB" baseline="0" dirty="0" smtClean="0"/>
              <a:t> wildlife breach's are made, e.g., destruction of a bat roost, killing or injury of birds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Candara" panose="020E0502030303020204" pitchFamily="34" charset="0"/>
              </a:rPr>
              <a:t>There is already an existing requirement under BS 42020:2013 to consider any pre-planning activities to ‘reduce’ the value or a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r>
              <a:rPr lang="en-GB" sz="1200" b="1" i="0" u="none" strike="noStrike" kern="1200" baseline="0" dirty="0" smtClean="0">
                <a:solidFill>
                  <a:schemeClr val="tx1"/>
                </a:solidFill>
                <a:latin typeface="+mn-lt"/>
                <a:ea typeface="+mn-ea"/>
                <a:cs typeface="+mn-cs"/>
              </a:rPr>
              <a:t>6.4.8 </a:t>
            </a:r>
            <a:r>
              <a:rPr lang="en-GB" sz="1200" b="0" i="0" u="none" strike="noStrike" kern="1200" baseline="0" dirty="0" smtClean="0">
                <a:solidFill>
                  <a:schemeClr val="tx1"/>
                </a:solidFill>
                <a:latin typeface="+mn-lt"/>
                <a:ea typeface="+mn-ea"/>
                <a:cs typeface="+mn-cs"/>
              </a:rPr>
              <a:t>Where relevant, any report on survey activities should also include reference to any evidence of material events occurring on site, either before or after ecological surveys have been carried out, for example:</a:t>
            </a:r>
          </a:p>
          <a:p>
            <a:r>
              <a:rPr lang="en-GB" sz="1200" b="0" i="0" u="none" strike="noStrike" kern="1200" baseline="0" dirty="0" smtClean="0">
                <a:solidFill>
                  <a:schemeClr val="tx1"/>
                </a:solidFill>
                <a:latin typeface="+mn-lt"/>
                <a:ea typeface="+mn-ea"/>
                <a:cs typeface="+mn-cs"/>
              </a:rPr>
              <a:t>a) removal or management of vegetation, including trees;</a:t>
            </a:r>
          </a:p>
          <a:p>
            <a:r>
              <a:rPr lang="en-GB" sz="1200" b="0" i="0" u="none" strike="noStrike" kern="1200" baseline="0" dirty="0" smtClean="0">
                <a:solidFill>
                  <a:schemeClr val="tx1"/>
                </a:solidFill>
                <a:latin typeface="+mn-lt"/>
                <a:ea typeface="+mn-ea"/>
                <a:cs typeface="+mn-cs"/>
              </a:rPr>
              <a:t>b) alteration or loss of other biodiversity features, such as hedgerows, ponds,</a:t>
            </a:r>
          </a:p>
          <a:p>
            <a:r>
              <a:rPr lang="en-GB" sz="1200" b="0" i="0" u="none" strike="noStrike" kern="1200" baseline="0" dirty="0" smtClean="0">
                <a:solidFill>
                  <a:schemeClr val="tx1"/>
                </a:solidFill>
                <a:latin typeface="+mn-lt"/>
                <a:ea typeface="+mn-ea"/>
                <a:cs typeface="+mn-cs"/>
              </a:rPr>
              <a:t>ditches or buildings and features of value to protected species;</a:t>
            </a:r>
          </a:p>
          <a:p>
            <a:r>
              <a:rPr lang="en-GB" sz="1200" b="0" i="0" u="none" strike="noStrike" kern="1200" baseline="0" dirty="0" smtClean="0">
                <a:solidFill>
                  <a:schemeClr val="tx1"/>
                </a:solidFill>
                <a:latin typeface="+mn-lt"/>
                <a:ea typeface="+mn-ea"/>
                <a:cs typeface="+mn-cs"/>
              </a:rPr>
              <a:t>c) control of weeds or other species; and</a:t>
            </a:r>
          </a:p>
          <a:p>
            <a:r>
              <a:rPr lang="en-GB" sz="1200" b="0" i="0" u="none" strike="noStrike" kern="1200" baseline="0" dirty="0" smtClean="0">
                <a:solidFill>
                  <a:schemeClr val="tx1"/>
                </a:solidFill>
                <a:latin typeface="+mn-lt"/>
                <a:ea typeface="+mn-ea"/>
                <a:cs typeface="+mn-cs"/>
              </a:rPr>
              <a:t>d) cessation or reintroduction of grazing or mowing.</a:t>
            </a:r>
          </a:p>
          <a:p>
            <a:r>
              <a:rPr lang="en-GB" sz="1200" b="0" i="0" u="none" strike="noStrike" kern="1200" baseline="0" dirty="0" smtClean="0">
                <a:solidFill>
                  <a:schemeClr val="tx1"/>
                </a:solidFill>
                <a:latin typeface="+mn-lt"/>
                <a:ea typeface="+mn-ea"/>
                <a:cs typeface="+mn-cs"/>
              </a:rPr>
              <a:t>Such events should be described and the cause explained where known along</a:t>
            </a:r>
          </a:p>
          <a:p>
            <a:r>
              <a:rPr lang="en-GB" sz="1200" b="0" i="0" u="none" strike="noStrike" kern="1200" baseline="0" dirty="0" smtClean="0">
                <a:solidFill>
                  <a:schemeClr val="tx1"/>
                </a:solidFill>
                <a:latin typeface="+mn-lt"/>
                <a:ea typeface="+mn-ea"/>
                <a:cs typeface="+mn-cs"/>
              </a:rPr>
              <a:t>with the implications, if any, for the main findings of the ecological report.</a:t>
            </a:r>
          </a:p>
          <a:p>
            <a:r>
              <a:rPr lang="en-GB" sz="1200" b="0" i="1" u="none" strike="noStrike" kern="1200" baseline="0" dirty="0" smtClean="0">
                <a:solidFill>
                  <a:schemeClr val="tx1"/>
                </a:solidFill>
                <a:latin typeface="+mn-lt"/>
                <a:ea typeface="+mn-ea"/>
                <a:cs typeface="+mn-cs"/>
              </a:rPr>
              <a:t>NOTE 1 Such activities may include unexplained “clean up’” in derelict or old agricultural buildings or structural changes to an old building, e.g. installation of a new roof.</a:t>
            </a:r>
          </a:p>
          <a:p>
            <a:r>
              <a:rPr lang="en-GB" sz="1200" b="0" i="1" u="none" strike="noStrike" kern="1200" baseline="0" dirty="0" smtClean="0">
                <a:solidFill>
                  <a:schemeClr val="tx1"/>
                </a:solidFill>
                <a:latin typeface="+mn-lt"/>
                <a:ea typeface="+mn-ea"/>
                <a:cs typeface="+mn-cs"/>
              </a:rPr>
              <a:t>NOTE 2 Aerial photographs may be used to determine what a site was like before changes occurred.</a:t>
            </a: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latin typeface="+mn-lt"/>
                <a:ea typeface="+mn-ea"/>
                <a:cs typeface="+mn-cs"/>
              </a:rPr>
              <a:t>It doesn't matter if land owner trashed it and sold it to developer - still need to take into account pre-trash value.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smtClean="0">
                <a:solidFill>
                  <a:schemeClr val="tx1"/>
                </a:solidFill>
                <a:effectLst/>
                <a:latin typeface="+mn-lt"/>
                <a:ea typeface="+mn-ea"/>
                <a:cs typeface="+mn-cs"/>
              </a:rPr>
              <a:t>Environment</a:t>
            </a:r>
            <a:r>
              <a:rPr lang="en-GB" sz="1200" b="1" i="0" kern="1200" baseline="0" dirty="0" smtClean="0">
                <a:solidFill>
                  <a:schemeClr val="tx1"/>
                </a:solidFill>
                <a:effectLst/>
                <a:latin typeface="+mn-lt"/>
                <a:ea typeface="+mn-ea"/>
                <a:cs typeface="+mn-cs"/>
              </a:rPr>
              <a:t> Act 2021 - </a:t>
            </a:r>
            <a:r>
              <a:rPr lang="en-GB" sz="1200" b="1" i="0" kern="1200" dirty="0" smtClean="0">
                <a:solidFill>
                  <a:schemeClr val="tx1"/>
                </a:solidFill>
                <a:effectLst/>
                <a:latin typeface="+mn-lt"/>
                <a:ea typeface="+mn-ea"/>
                <a:cs typeface="+mn-cs"/>
              </a:rPr>
              <a:t>SCHEDULE 14 </a:t>
            </a:r>
            <a:r>
              <a:rPr lang="en-GB" sz="1200" b="1" i="0" kern="1200" cap="small" dirty="0" smtClean="0">
                <a:solidFill>
                  <a:schemeClr val="tx1"/>
                </a:solidFill>
                <a:effectLst/>
                <a:latin typeface="+mn-lt"/>
                <a:ea typeface="+mn-ea"/>
                <a:cs typeface="+mn-cs"/>
              </a:rPr>
              <a:t>Biodiversity gain as condition of planning permission</a:t>
            </a:r>
          </a:p>
          <a:p>
            <a:r>
              <a:rPr lang="en-GB" sz="1200" b="0" i="0" kern="1200" dirty="0" smtClean="0">
                <a:solidFill>
                  <a:schemeClr val="tx1"/>
                </a:solidFill>
                <a:effectLst/>
                <a:latin typeface="+mn-lt"/>
                <a:ea typeface="+mn-ea"/>
                <a:cs typeface="+mn-cs"/>
              </a:rPr>
              <a:t>(a)a person carries on activities on land on or after 30 January 2020 otherwise than in accordance with—</a:t>
            </a:r>
          </a:p>
          <a:p>
            <a:r>
              <a:rPr lang="en-GB" sz="1200" b="0" i="0" kern="1200" dirty="0" smtClean="0">
                <a:solidFill>
                  <a:schemeClr val="tx1"/>
                </a:solidFill>
                <a:effectLst/>
                <a:latin typeface="+mn-lt"/>
                <a:ea typeface="+mn-ea"/>
                <a:cs typeface="+mn-cs"/>
              </a:rPr>
              <a:t>(</a:t>
            </a:r>
            <a:r>
              <a:rPr lang="en-GB" sz="1200" b="0" i="0" kern="1200" dirty="0" err="1" smtClean="0">
                <a:solidFill>
                  <a:schemeClr val="tx1"/>
                </a:solidFill>
                <a:effectLst/>
                <a:latin typeface="+mn-lt"/>
                <a:ea typeface="+mn-ea"/>
                <a:cs typeface="+mn-cs"/>
              </a:rPr>
              <a:t>i</a:t>
            </a:r>
            <a:r>
              <a:rPr lang="en-GB" sz="1200" b="0" i="0" kern="1200" dirty="0" smtClean="0">
                <a:solidFill>
                  <a:schemeClr val="tx1"/>
                </a:solidFill>
                <a:effectLst/>
                <a:latin typeface="+mn-lt"/>
                <a:ea typeface="+mn-ea"/>
                <a:cs typeface="+mn-cs"/>
              </a:rPr>
              <a:t>)planning permission, or</a:t>
            </a:r>
          </a:p>
          <a:p>
            <a:r>
              <a:rPr lang="en-GB" sz="1200" b="0" i="0" kern="1200" dirty="0" smtClean="0">
                <a:solidFill>
                  <a:schemeClr val="tx1"/>
                </a:solidFill>
                <a:effectLst/>
                <a:latin typeface="+mn-lt"/>
                <a:ea typeface="+mn-ea"/>
                <a:cs typeface="+mn-cs"/>
              </a:rPr>
              <a:t>(ii)any other permission of a kind specified by the Secretary of State by regulations, and</a:t>
            </a:r>
          </a:p>
          <a:p>
            <a:r>
              <a:rPr lang="en-GB" sz="1200" b="0" i="0" kern="1200" dirty="0" smtClean="0">
                <a:solidFill>
                  <a:schemeClr val="tx1"/>
                </a:solidFill>
                <a:effectLst/>
                <a:latin typeface="+mn-lt"/>
                <a:ea typeface="+mn-ea"/>
                <a:cs typeface="+mn-cs"/>
              </a:rPr>
              <a:t>(b)as a result of the activities the biodiversity value of the onsite habitat referred to in paragraph </a:t>
            </a:r>
            <a:r>
              <a:rPr lang="en-GB" sz="1200" b="0" i="0" u="none" strike="noStrike" kern="1200" dirty="0" smtClean="0">
                <a:solidFill>
                  <a:schemeClr val="tx1"/>
                </a:solidFill>
                <a:effectLst/>
                <a:latin typeface="+mn-lt"/>
                <a:ea typeface="+mn-ea"/>
                <a:cs typeface="+mn-cs"/>
                <a:hlinkClick r:id="rId3" tooltip="Go to 2 Pre-development biodiversity value (1) in SCHEDULE 14, PART 1 (as part of an amendment)"/>
              </a:rPr>
              <a:t>5(1)</a:t>
            </a:r>
            <a:r>
              <a:rPr lang="en-GB" sz="1200" b="0" i="0" kern="1200" dirty="0" smtClean="0">
                <a:solidFill>
                  <a:schemeClr val="tx1"/>
                </a:solidFill>
                <a:effectLst/>
                <a:latin typeface="+mn-lt"/>
                <a:ea typeface="+mn-ea"/>
                <a:cs typeface="+mn-cs"/>
              </a:rPr>
              <a:t> is lower on the relevant date than it would otherwise have been,</a:t>
            </a:r>
          </a:p>
          <a:p>
            <a:r>
              <a:rPr lang="en-GB" sz="1200" b="0" i="0" kern="1200" dirty="0" smtClean="0">
                <a:solidFill>
                  <a:schemeClr val="tx1"/>
                </a:solidFill>
                <a:effectLst/>
                <a:latin typeface="+mn-lt"/>
                <a:ea typeface="+mn-ea"/>
                <a:cs typeface="+mn-cs"/>
              </a:rPr>
              <a:t>the pre-development biodiversity value of the onsite habitat is to be taken to be its biodiversity value immediately before the carrying on of the activities.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25</a:t>
            </a:fld>
            <a:endParaRPr lang="en-GB"/>
          </a:p>
        </p:txBody>
      </p:sp>
    </p:spTree>
    <p:extLst>
      <p:ext uri="{BB962C8B-B14F-4D97-AF65-F5344CB8AC3E}">
        <p14:creationId xmlns:p14="http://schemas.microsoft.com/office/powerpoint/2010/main" val="357516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27</a:t>
            </a:fld>
            <a:endParaRPr lang="en-GB"/>
          </a:p>
        </p:txBody>
      </p:sp>
    </p:spTree>
    <p:extLst>
      <p:ext uri="{BB962C8B-B14F-4D97-AF65-F5344CB8AC3E}">
        <p14:creationId xmlns:p14="http://schemas.microsoft.com/office/powerpoint/2010/main" val="1974157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Area habitats adjacent to hedgerows should be mapped to the centre line of the hedgerow (defined on OS maps by a black line).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the footprint or canopy cover of a hedgerow or line of trees should not be subtracted from the total habitat area within a site </a:t>
            </a:r>
          </a:p>
          <a:p>
            <a:r>
              <a:rPr lang="en-GB" sz="1200" b="0" i="0" u="none" strike="noStrike" kern="1200" baseline="0" dirty="0" smtClean="0">
                <a:solidFill>
                  <a:schemeClr val="tx1"/>
                </a:solidFill>
                <a:latin typeface="+mn-lt"/>
                <a:ea typeface="+mn-ea"/>
                <a:cs typeface="+mn-cs"/>
              </a:rPr>
              <a:t>• the creation of hedgerows does not result in the loss of area habitat </a:t>
            </a:r>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28</a:t>
            </a:fld>
            <a:endParaRPr lang="en-GB"/>
          </a:p>
        </p:txBody>
      </p:sp>
    </p:spTree>
    <p:extLst>
      <p:ext uri="{BB962C8B-B14F-4D97-AF65-F5344CB8AC3E}">
        <p14:creationId xmlns:p14="http://schemas.microsoft.com/office/powerpoint/2010/main" val="4026240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Recorded as a centre line measurement along the length of the feature</a:t>
            </a:r>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29</a:t>
            </a:fld>
            <a:endParaRPr lang="en-GB"/>
          </a:p>
        </p:txBody>
      </p:sp>
    </p:spTree>
    <p:extLst>
      <p:ext uri="{BB962C8B-B14F-4D97-AF65-F5344CB8AC3E}">
        <p14:creationId xmlns:p14="http://schemas.microsoft.com/office/powerpoint/2010/main" val="3028619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watercourse unit module is applied to the following features: </a:t>
            </a:r>
          </a:p>
          <a:p>
            <a:r>
              <a:rPr lang="en-GB" sz="1200" b="0" i="0" u="none" strike="noStrike" kern="1200" baseline="0" dirty="0" smtClean="0">
                <a:solidFill>
                  <a:schemeClr val="tx1"/>
                </a:solidFill>
                <a:latin typeface="+mn-lt"/>
                <a:ea typeface="+mn-ea"/>
                <a:cs typeface="+mn-cs"/>
              </a:rPr>
              <a:t>• Priority rivers </a:t>
            </a:r>
          </a:p>
          <a:p>
            <a:r>
              <a:rPr lang="en-GB" sz="1200" b="0" i="0" u="none" strike="noStrike" kern="1200" baseline="0" dirty="0" smtClean="0">
                <a:solidFill>
                  <a:schemeClr val="tx1"/>
                </a:solidFill>
                <a:latin typeface="+mn-lt"/>
                <a:ea typeface="+mn-ea"/>
                <a:cs typeface="+mn-cs"/>
              </a:rPr>
              <a:t>• other rivers and streams </a:t>
            </a:r>
          </a:p>
          <a:p>
            <a:r>
              <a:rPr lang="en-GB" sz="1200" b="0" i="0" u="none" strike="noStrike" kern="1200" baseline="0" dirty="0" smtClean="0">
                <a:solidFill>
                  <a:schemeClr val="tx1"/>
                </a:solidFill>
                <a:latin typeface="+mn-lt"/>
                <a:ea typeface="+mn-ea"/>
                <a:cs typeface="+mn-cs"/>
              </a:rPr>
              <a:t>• canals </a:t>
            </a:r>
          </a:p>
          <a:p>
            <a:r>
              <a:rPr lang="en-GB" sz="1200" b="0" i="0" u="none" strike="noStrike" kern="1200" baseline="0" dirty="0" smtClean="0">
                <a:solidFill>
                  <a:schemeClr val="tx1"/>
                </a:solidFill>
                <a:latin typeface="+mn-lt"/>
                <a:ea typeface="+mn-ea"/>
                <a:cs typeface="+mn-cs"/>
              </a:rPr>
              <a:t>• ditches </a:t>
            </a:r>
          </a:p>
          <a:p>
            <a:r>
              <a:rPr lang="en-GB" sz="1200" b="0" i="0" u="none" strike="noStrike" kern="1200" baseline="0" dirty="0" smtClean="0">
                <a:solidFill>
                  <a:schemeClr val="tx1"/>
                </a:solidFill>
                <a:latin typeface="+mn-lt"/>
                <a:ea typeface="+mn-ea"/>
                <a:cs typeface="+mn-cs"/>
              </a:rPr>
              <a:t>• culverted sections of the above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watercourse module includes an assessment of the riparian zone. If the site boundary crosses into the riparian zone, adjacent lengths of watercourse must be included within a metric assessment (Figure 10-1). </a:t>
            </a: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30</a:t>
            </a:fld>
            <a:endParaRPr lang="en-GB"/>
          </a:p>
        </p:txBody>
      </p:sp>
    </p:spTree>
    <p:extLst>
      <p:ext uri="{BB962C8B-B14F-4D97-AF65-F5344CB8AC3E}">
        <p14:creationId xmlns:p14="http://schemas.microsoft.com/office/powerpoint/2010/main" val="1390394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watercourse module includes an assessment of the riparian zone. </a:t>
            </a:r>
            <a:r>
              <a:rPr lang="en-GB" sz="1200" b="1" i="0" u="none" strike="noStrike" kern="1200" baseline="0" dirty="0" smtClean="0">
                <a:solidFill>
                  <a:schemeClr val="tx1"/>
                </a:solidFill>
                <a:latin typeface="+mn-lt"/>
                <a:ea typeface="+mn-ea"/>
                <a:cs typeface="+mn-cs"/>
              </a:rPr>
              <a:t>If the site boundary crosses into the riparian zone, adjacent lengths of watercourse must be included within a metric assessment (Figure 10-1). </a:t>
            </a:r>
          </a:p>
          <a:p>
            <a:endParaRPr lang="en-GB" sz="1200" b="1"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riparian zone is a set area from the bank top of the watercourse, which is the point where there is a break in slope between the river channel and the surrounding land. It supports features which influence the hydrological, geomorphological and biological functions or processes within the watercourse channel. It also provides ecological function for riparian or aquatic species. Table 10-1 sets out the riparian zone widths for different habitat types </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31</a:t>
            </a:fld>
            <a:endParaRPr lang="en-GB"/>
          </a:p>
        </p:txBody>
      </p:sp>
    </p:spTree>
    <p:extLst>
      <p:ext uri="{BB962C8B-B14F-4D97-AF65-F5344CB8AC3E}">
        <p14:creationId xmlns:p14="http://schemas.microsoft.com/office/powerpoint/2010/main" val="1496005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32</a:t>
            </a:fld>
            <a:endParaRPr lang="en-GB"/>
          </a:p>
        </p:txBody>
      </p:sp>
    </p:spTree>
    <p:extLst>
      <p:ext uri="{BB962C8B-B14F-4D97-AF65-F5344CB8AC3E}">
        <p14:creationId xmlns:p14="http://schemas.microsoft.com/office/powerpoint/2010/main" val="33500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word ‘biodiversity’ comes from the term ‘biological diversity’. It refers to the variety of all living organisms, including animals, insects, plants, bacteria and fungi.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BNG is achieved </a:t>
            </a:r>
            <a:r>
              <a:rPr lang="en-GB" u="sng" dirty="0" smtClean="0"/>
              <a:t>if biodiversity increases or is enhanced in comparison with a clearly defined reference scenario</a:t>
            </a:r>
            <a:r>
              <a:rPr lang="en-GB" dirty="0" smtClean="0"/>
              <a:t>. In the context of development planning, BNG means going further than compensating for biodiversity loss where development impacts cannot be avoided or mitigated.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a:t>
            </a:fld>
            <a:endParaRPr lang="en-GB"/>
          </a:p>
        </p:txBody>
      </p:sp>
    </p:spTree>
    <p:extLst>
      <p:ext uri="{BB962C8B-B14F-4D97-AF65-F5344CB8AC3E}">
        <p14:creationId xmlns:p14="http://schemas.microsoft.com/office/powerpoint/2010/main" val="2649931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33</a:t>
            </a:fld>
            <a:endParaRPr lang="en-GB"/>
          </a:p>
        </p:txBody>
      </p:sp>
    </p:spTree>
    <p:extLst>
      <p:ext uri="{BB962C8B-B14F-4D97-AF65-F5344CB8AC3E}">
        <p14:creationId xmlns:p14="http://schemas.microsoft.com/office/powerpoint/2010/main" val="3464260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35</a:t>
            </a:fld>
            <a:endParaRPr lang="en-GB"/>
          </a:p>
        </p:txBody>
      </p:sp>
    </p:spTree>
    <p:extLst>
      <p:ext uri="{BB962C8B-B14F-4D97-AF65-F5344CB8AC3E}">
        <p14:creationId xmlns:p14="http://schemas.microsoft.com/office/powerpoint/2010/main" val="612901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The Proximity Principle:</a:t>
            </a:r>
          </a:p>
          <a:p>
            <a:r>
              <a:rPr lang="en-GB" sz="1200" b="0" i="0" u="none" strike="noStrike" kern="1200" baseline="0" dirty="0" smtClean="0">
                <a:solidFill>
                  <a:schemeClr val="tx1"/>
                </a:solidFill>
                <a:latin typeface="+mn-lt"/>
                <a:ea typeface="+mn-ea"/>
                <a:cs typeface="+mn-cs"/>
              </a:rPr>
              <a:t>Biodiversity net gain follows the proximity principle or spatial hierarchy. This means that if biodiversity net gain (BNG) cannot be achieved on-site after consulting the mitigation hierarchy, off-site</a:t>
            </a:r>
          </a:p>
          <a:p>
            <a:r>
              <a:rPr lang="en-GB" sz="1200" b="0" i="0" u="none" strike="noStrike" kern="1200" baseline="0" dirty="0" smtClean="0">
                <a:solidFill>
                  <a:schemeClr val="tx1"/>
                </a:solidFill>
                <a:latin typeface="+mn-lt"/>
                <a:ea typeface="+mn-ea"/>
                <a:cs typeface="+mn-cs"/>
              </a:rPr>
              <a:t>opportunities should be identified, giving priority to local enhancements. Statutory credits may be purchased only as a final option.</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metric penalises proposals where the off-site habitats are far away from the site of impact. This is done to avoid reducing biodiversity in the local areas, recognising the importance of ecosystem services provided to the local community.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spatial risk multiplier is used for off-site habitats outside the local planning authority area or the same National Character Area/Marine Plan Area for inter-tidal habitats. For rivers and streams,</a:t>
            </a:r>
          </a:p>
          <a:p>
            <a:r>
              <a:rPr lang="en-GB" sz="1200" b="0" i="0" u="none" strike="noStrike" kern="1200" baseline="0" dirty="0" smtClean="0">
                <a:solidFill>
                  <a:schemeClr val="tx1"/>
                </a:solidFill>
                <a:latin typeface="+mn-lt"/>
                <a:ea typeface="+mn-ea"/>
                <a:cs typeface="+mn-cs"/>
              </a:rPr>
              <a:t>WFD water body and catchment boundaries should be used. Apply the multiplier once, in line with the larger of the two designations the offsite enhancement is within, typically the National Character Area. If the off-site enhancement is in a neighbouring LPA but the same National Character Area, use the relevant NCA multiplier.</a:t>
            </a:r>
            <a:endParaRPr lang="en-GB"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36</a:t>
            </a:fld>
            <a:endParaRPr lang="en-GB"/>
          </a:p>
        </p:txBody>
      </p:sp>
    </p:spTree>
    <p:extLst>
      <p:ext uri="{BB962C8B-B14F-4D97-AF65-F5344CB8AC3E}">
        <p14:creationId xmlns:p14="http://schemas.microsoft.com/office/powerpoint/2010/main" val="3565136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To align with local nature priorities, a multiplier is proposed and incentivised by the Biodiversity Metric’s strategic significance score, as seen in nature recovery networks. This would make use of published</a:t>
            </a:r>
          </a:p>
          <a:p>
            <a:r>
              <a:rPr lang="en-GB" sz="1200" b="0" i="0" u="none" strike="noStrike" kern="1200" baseline="0" dirty="0" smtClean="0">
                <a:solidFill>
                  <a:schemeClr val="tx1"/>
                </a:solidFill>
                <a:latin typeface="+mn-lt"/>
                <a:ea typeface="+mn-ea"/>
                <a:cs typeface="+mn-cs"/>
              </a:rPr>
              <a:t>local strategies that identify local priorities, such as: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Local Nature Recovery</a:t>
            </a:r>
          </a:p>
          <a:p>
            <a:r>
              <a:rPr lang="en-GB" sz="1200" b="0" i="0" u="none" strike="noStrike" kern="1200" baseline="0" dirty="0" smtClean="0">
                <a:solidFill>
                  <a:schemeClr val="tx1"/>
                </a:solidFill>
                <a:latin typeface="+mn-lt"/>
                <a:ea typeface="+mn-ea"/>
                <a:cs typeface="+mn-cs"/>
              </a:rPr>
              <a:t>Strategies</a:t>
            </a:r>
          </a:p>
          <a:p>
            <a:r>
              <a:rPr lang="en-GB" sz="1200" b="0" i="0" u="none" strike="noStrike" kern="1200" baseline="0" dirty="0" smtClean="0">
                <a:solidFill>
                  <a:schemeClr val="tx1"/>
                </a:solidFill>
                <a:latin typeface="+mn-lt"/>
                <a:ea typeface="+mn-ea"/>
                <a:cs typeface="+mn-cs"/>
              </a:rPr>
              <a:t>■ Local Biodiversity Plans</a:t>
            </a:r>
          </a:p>
          <a:p>
            <a:r>
              <a:rPr lang="en-GB" sz="1200" b="0" i="0" u="none" strike="noStrike" kern="1200" baseline="0" dirty="0" smtClean="0">
                <a:solidFill>
                  <a:schemeClr val="tx1"/>
                </a:solidFill>
                <a:latin typeface="+mn-lt"/>
                <a:ea typeface="+mn-ea"/>
                <a:cs typeface="+mn-cs"/>
              </a:rPr>
              <a:t>■ National Character Areas</a:t>
            </a:r>
          </a:p>
          <a:p>
            <a:r>
              <a:rPr lang="en-GB" sz="1200" b="0" i="0" u="none" strike="noStrike" kern="1200" baseline="0" dirty="0" smtClean="0">
                <a:solidFill>
                  <a:schemeClr val="tx1"/>
                </a:solidFill>
                <a:latin typeface="+mn-lt"/>
                <a:ea typeface="+mn-ea"/>
                <a:cs typeface="+mn-cs"/>
              </a:rPr>
              <a:t>Objectives</a:t>
            </a:r>
          </a:p>
          <a:p>
            <a:r>
              <a:rPr lang="en-GB" sz="1200" b="0" i="0" u="none" strike="noStrike" kern="1200" baseline="0" dirty="0" smtClean="0">
                <a:solidFill>
                  <a:schemeClr val="tx1"/>
                </a:solidFill>
                <a:latin typeface="+mn-lt"/>
                <a:ea typeface="+mn-ea"/>
                <a:cs typeface="+mn-cs"/>
              </a:rPr>
              <a:t>■ Local Planning Authority Local</a:t>
            </a:r>
          </a:p>
          <a:p>
            <a:r>
              <a:rPr lang="en-GB" sz="1200" b="0" i="0" u="none" strike="noStrike" kern="1200" baseline="0" dirty="0" smtClean="0">
                <a:solidFill>
                  <a:schemeClr val="tx1"/>
                </a:solidFill>
                <a:latin typeface="+mn-lt"/>
                <a:ea typeface="+mn-ea"/>
                <a:cs typeface="+mn-cs"/>
              </a:rPr>
              <a:t>Ecological Networks</a:t>
            </a:r>
          </a:p>
          <a:p>
            <a:r>
              <a:rPr lang="en-GB" sz="1200" b="0" i="0" u="none" strike="noStrike" kern="1200" baseline="0" dirty="0" smtClean="0">
                <a:solidFill>
                  <a:schemeClr val="tx1"/>
                </a:solidFill>
                <a:latin typeface="+mn-lt"/>
                <a:ea typeface="+mn-ea"/>
                <a:cs typeface="+mn-cs"/>
              </a:rPr>
              <a:t>■ Shoreline Management Plans</a:t>
            </a:r>
          </a:p>
          <a:p>
            <a:r>
              <a:rPr lang="en-GB" sz="1200" b="0" i="0" u="none" strike="noStrike" kern="1200" baseline="0" dirty="0" smtClean="0">
                <a:solidFill>
                  <a:schemeClr val="tx1"/>
                </a:solidFill>
                <a:latin typeface="+mn-lt"/>
                <a:ea typeface="+mn-ea"/>
                <a:cs typeface="+mn-cs"/>
              </a:rPr>
              <a:t>■ Estuary Strategies</a:t>
            </a:r>
          </a:p>
          <a:p>
            <a:r>
              <a:rPr lang="en-GB" sz="1200" b="0" i="0" u="none" strike="noStrike" kern="1200" baseline="0" dirty="0" smtClean="0">
                <a:solidFill>
                  <a:schemeClr val="tx1"/>
                </a:solidFill>
                <a:latin typeface="+mn-lt"/>
                <a:ea typeface="+mn-ea"/>
                <a:cs typeface="+mn-cs"/>
              </a:rPr>
              <a:t>■ Green Infrastructure Strategies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Multiplier scores apply across all pre- and post-intervention and on- and off-site calculations. This is based on the habitat type and its location, depending on their status in a local plan, strategy, or</a:t>
            </a:r>
          </a:p>
          <a:p>
            <a:r>
              <a:rPr lang="en-GB" sz="1200" b="0" i="0" u="none" strike="noStrike" kern="1200" baseline="0" dirty="0" smtClean="0">
                <a:solidFill>
                  <a:schemeClr val="tx1"/>
                </a:solidFill>
                <a:latin typeface="+mn-lt"/>
                <a:ea typeface="+mn-ea"/>
                <a:cs typeface="+mn-cs"/>
              </a:rPr>
              <a:t>policy. These apply to all habitats except rivers and streams. When either high or medium strategic significance is used the user should complete the ‘assessor comments’ section of the metric</a:t>
            </a:r>
          </a:p>
          <a:p>
            <a:r>
              <a:rPr lang="en-GB" sz="1200" b="0" i="0" u="none" strike="noStrike" kern="1200" baseline="0" dirty="0" smtClean="0">
                <a:solidFill>
                  <a:schemeClr val="tx1"/>
                </a:solidFill>
                <a:latin typeface="+mn-lt"/>
                <a:ea typeface="+mn-ea"/>
                <a:cs typeface="+mn-cs"/>
              </a:rPr>
              <a:t>calculation tool to justify why </a:t>
            </a:r>
            <a:r>
              <a:rPr lang="fr-FR" sz="1200" b="0" i="0" u="none" strike="noStrike" kern="1200" baseline="0" dirty="0" smtClean="0">
                <a:solidFill>
                  <a:schemeClr val="tx1"/>
                </a:solidFill>
                <a:latin typeface="+mn-lt"/>
                <a:ea typeface="+mn-ea"/>
                <a:cs typeface="+mn-cs"/>
              </a:rPr>
              <a:t>a habitat in a </a:t>
            </a:r>
            <a:r>
              <a:rPr lang="fr-FR" sz="1200" b="0" i="0" u="none" strike="noStrike" kern="1200" baseline="0" dirty="0" err="1" smtClean="0">
                <a:solidFill>
                  <a:schemeClr val="tx1"/>
                </a:solidFill>
                <a:latin typeface="+mn-lt"/>
                <a:ea typeface="+mn-ea"/>
                <a:cs typeface="+mn-cs"/>
              </a:rPr>
              <a:t>particular</a:t>
            </a:r>
            <a:r>
              <a:rPr lang="fr-FR" sz="1200" b="0" i="0" u="none" strike="noStrike" kern="1200" baseline="0" dirty="0" smtClean="0">
                <a:solidFill>
                  <a:schemeClr val="tx1"/>
                </a:solidFill>
                <a:latin typeface="+mn-lt"/>
                <a:ea typeface="+mn-ea"/>
                <a:cs typeface="+mn-cs"/>
              </a:rPr>
              <a:t> location </a:t>
            </a:r>
            <a:r>
              <a:rPr lang="en-GB" sz="1200" b="0" i="0" u="none" strike="noStrike" kern="1200" baseline="0" dirty="0" smtClean="0">
                <a:solidFill>
                  <a:schemeClr val="tx1"/>
                </a:solidFill>
                <a:latin typeface="+mn-lt"/>
                <a:ea typeface="+mn-ea"/>
                <a:cs typeface="+mn-cs"/>
              </a:rPr>
              <a:t>warrants that level of strategic significance.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Medium strategic significance can be used where professional judgement is applied and the location is deemed ecologically desirable for a particular habitat type, whether recorded in the</a:t>
            </a:r>
          </a:p>
          <a:p>
            <a:r>
              <a:rPr lang="en-GB" sz="1200" b="0" i="0" u="none" strike="noStrike" kern="1200" baseline="0" dirty="0" smtClean="0">
                <a:solidFill>
                  <a:schemeClr val="tx1"/>
                </a:solidFill>
                <a:latin typeface="+mn-lt"/>
                <a:ea typeface="+mn-ea"/>
                <a:cs typeface="+mn-cs"/>
              </a:rPr>
              <a:t>site baseline, being created, or enhanced. Where professional judgement is applied in this way, the decision should be justified, and evidence provided ‘to the relevant local authority’ (determined in original legal</a:t>
            </a:r>
          </a:p>
          <a:p>
            <a:r>
              <a:rPr lang="en-GB" sz="1200" b="0" i="0" u="none" strike="noStrike" kern="1200" baseline="0" dirty="0" smtClean="0">
                <a:solidFill>
                  <a:schemeClr val="tx1"/>
                </a:solidFill>
                <a:latin typeface="+mn-lt"/>
                <a:ea typeface="+mn-ea"/>
                <a:cs typeface="+mn-cs"/>
              </a:rPr>
              <a:t>agreements).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Available datasets can be used to identify the relevance of a specific </a:t>
            </a:r>
            <a:r>
              <a:rPr lang="fr-FR" sz="1200" b="0" i="0" u="none" strike="noStrike" kern="1200" baseline="0" dirty="0" smtClean="0">
                <a:solidFill>
                  <a:schemeClr val="tx1"/>
                </a:solidFill>
                <a:latin typeface="+mn-lt"/>
                <a:ea typeface="+mn-ea"/>
                <a:cs typeface="+mn-cs"/>
              </a:rPr>
              <a:t>location for certain habitat types. </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37</a:t>
            </a:fld>
            <a:endParaRPr lang="en-GB"/>
          </a:p>
        </p:txBody>
      </p:sp>
    </p:spTree>
    <p:extLst>
      <p:ext uri="{BB962C8B-B14F-4D97-AF65-F5344CB8AC3E}">
        <p14:creationId xmlns:p14="http://schemas.microsoft.com/office/powerpoint/2010/main" val="2390397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developer is responsible for selecting the competent person for  completing the SSM. The competent person does not need to be an </a:t>
            </a:r>
          </a:p>
          <a:p>
            <a:r>
              <a:rPr lang="en-GB" dirty="0" smtClean="0"/>
              <a:t>ecologist for the SSM. The Local Planning Authority does not need to verify  the competent person.</a:t>
            </a:r>
          </a:p>
          <a:p>
            <a:endParaRPr lang="en-GB" dirty="0" smtClean="0"/>
          </a:p>
          <a:p>
            <a:pPr marL="171450" indent="-171450">
              <a:buFont typeface="Arial" panose="020B0604020202020204" pitchFamily="34" charset="0"/>
              <a:buChar char="•"/>
            </a:pPr>
            <a:r>
              <a:rPr lang="en-GB" dirty="0" smtClean="0"/>
              <a:t>A competent person is someone who can demonstrate they have acquired through training, qualifications or experience, or a combination of these, the knowledge and skills enabling that person to perform specified tasks in completing and reviewing metric calculations.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Where required, evidence should be provided and be signposted within the ‘user comments’ section of the SSM</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40</a:t>
            </a:fld>
            <a:endParaRPr lang="en-GB"/>
          </a:p>
        </p:txBody>
      </p:sp>
    </p:spTree>
    <p:extLst>
      <p:ext uri="{BB962C8B-B14F-4D97-AF65-F5344CB8AC3E}">
        <p14:creationId xmlns:p14="http://schemas.microsoft.com/office/powerpoint/2010/main" val="2979429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41</a:t>
            </a:fld>
            <a:endParaRPr lang="en-GB"/>
          </a:p>
        </p:txBody>
      </p:sp>
    </p:spTree>
    <p:extLst>
      <p:ext uri="{BB962C8B-B14F-4D97-AF65-F5344CB8AC3E}">
        <p14:creationId xmlns:p14="http://schemas.microsoft.com/office/powerpoint/2010/main" val="376490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Environment</a:t>
            </a:r>
            <a:r>
              <a:rPr lang="en-GB" baseline="0" dirty="0" smtClean="0"/>
              <a:t> Act 2021 – </a:t>
            </a:r>
            <a:r>
              <a:rPr lang="en-GB" sz="1200" b="0" i="0" u="none" strike="noStrike" kern="1200" baseline="0" dirty="0" smtClean="0">
                <a:solidFill>
                  <a:schemeClr val="tx1"/>
                </a:solidFill>
                <a:latin typeface="+mn-lt"/>
                <a:ea typeface="+mn-ea"/>
                <a:cs typeface="+mn-cs"/>
              </a:rPr>
              <a:t>Local authorities (LAs) new biodiversity duty (amended s40 NERC 2006, in force 1 Jan 2023): LPA must from time to time consider what action it can take to </a:t>
            </a:r>
            <a:r>
              <a:rPr lang="en-GB" sz="1200" b="0" i="0" u="sng" strike="noStrike" kern="1200" baseline="0" dirty="0" smtClean="0">
                <a:solidFill>
                  <a:schemeClr val="tx1"/>
                </a:solidFill>
                <a:latin typeface="+mn-lt"/>
                <a:ea typeface="+mn-ea"/>
                <a:cs typeface="+mn-cs"/>
              </a:rPr>
              <a:t>further</a:t>
            </a:r>
            <a:r>
              <a:rPr lang="en-GB" sz="1200" b="0" i="0" u="none" strike="noStrike" kern="1200" baseline="0" dirty="0" smtClean="0">
                <a:solidFill>
                  <a:schemeClr val="tx1"/>
                </a:solidFill>
                <a:latin typeface="+mn-lt"/>
                <a:ea typeface="+mn-ea"/>
                <a:cs typeface="+mn-cs"/>
              </a:rPr>
              <a:t> the conservation and enhancement of biodiversity. Previously LPAs only had to have ‘</a:t>
            </a:r>
            <a:r>
              <a:rPr lang="en-GB" sz="1200" b="0" i="0" u="sng" strike="noStrike" kern="1200" baseline="0" dirty="0" smtClean="0">
                <a:solidFill>
                  <a:schemeClr val="tx1"/>
                </a:solidFill>
                <a:latin typeface="+mn-lt"/>
                <a:ea typeface="+mn-ea"/>
                <a:cs typeface="+mn-cs"/>
              </a:rPr>
              <a:t>regard</a:t>
            </a:r>
            <a:r>
              <a:rPr lang="en-GB" sz="1200" b="0" i="0" u="none" strike="noStrike" kern="1200" baseline="0" dirty="0" smtClean="0">
                <a:solidFill>
                  <a:schemeClr val="tx1"/>
                </a:solidFill>
                <a:latin typeface="+mn-lt"/>
                <a:ea typeface="+mn-ea"/>
                <a:cs typeface="+mn-cs"/>
              </a:rPr>
              <a:t>’, which is a weaker statement.</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4</a:t>
            </a:fld>
            <a:endParaRPr lang="en-GB"/>
          </a:p>
        </p:txBody>
      </p:sp>
    </p:spTree>
    <p:extLst>
      <p:ext uri="{BB962C8B-B14F-4D97-AF65-F5344CB8AC3E}">
        <p14:creationId xmlns:p14="http://schemas.microsoft.com/office/powerpoint/2010/main" val="83435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Environment</a:t>
            </a:r>
            <a:r>
              <a:rPr lang="en-GB" baseline="0" dirty="0" smtClean="0"/>
              <a:t> Act 2021 – </a:t>
            </a:r>
            <a:r>
              <a:rPr lang="en-GB" sz="1200" b="0" i="0" u="none" strike="noStrike" kern="1200" baseline="0" dirty="0" smtClean="0">
                <a:solidFill>
                  <a:schemeClr val="tx1"/>
                </a:solidFill>
                <a:latin typeface="+mn-lt"/>
                <a:ea typeface="+mn-ea"/>
                <a:cs typeface="+mn-cs"/>
              </a:rPr>
              <a:t>Local authorities (LAs) new biodiversity duty (amended s40 NERC 2006, in force 1 Jan 2023): LPA must from time to time consider what action it can take to </a:t>
            </a:r>
            <a:r>
              <a:rPr lang="en-GB" sz="1200" b="0" i="0" u="sng" strike="noStrike" kern="1200" baseline="0" dirty="0" smtClean="0">
                <a:solidFill>
                  <a:schemeClr val="tx1"/>
                </a:solidFill>
                <a:latin typeface="+mn-lt"/>
                <a:ea typeface="+mn-ea"/>
                <a:cs typeface="+mn-cs"/>
              </a:rPr>
              <a:t>further</a:t>
            </a:r>
            <a:r>
              <a:rPr lang="en-GB" sz="1200" b="0" i="0" u="none" strike="noStrike" kern="1200" baseline="0" dirty="0" smtClean="0">
                <a:solidFill>
                  <a:schemeClr val="tx1"/>
                </a:solidFill>
                <a:latin typeface="+mn-lt"/>
                <a:ea typeface="+mn-ea"/>
                <a:cs typeface="+mn-cs"/>
              </a:rPr>
              <a:t> the conservation and enhancement of biodiversity. Previously LPAs only had to have ‘</a:t>
            </a:r>
            <a:r>
              <a:rPr lang="en-GB" sz="1200" b="0" i="0" u="sng" strike="noStrike" kern="1200" baseline="0" dirty="0" smtClean="0">
                <a:solidFill>
                  <a:schemeClr val="tx1"/>
                </a:solidFill>
                <a:latin typeface="+mn-lt"/>
                <a:ea typeface="+mn-ea"/>
                <a:cs typeface="+mn-cs"/>
              </a:rPr>
              <a:t>regard</a:t>
            </a:r>
            <a:r>
              <a:rPr lang="en-GB" sz="1200" b="0" i="0" u="none" strike="noStrike" kern="1200" baseline="0" dirty="0" smtClean="0">
                <a:solidFill>
                  <a:schemeClr val="tx1"/>
                </a:solidFill>
                <a:latin typeface="+mn-lt"/>
                <a:ea typeface="+mn-ea"/>
                <a:cs typeface="+mn-cs"/>
              </a:rPr>
              <a:t>’, which is a weaker statement.</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5</a:t>
            </a:fld>
            <a:endParaRPr lang="en-GB"/>
          </a:p>
        </p:txBody>
      </p:sp>
    </p:spTree>
    <p:extLst>
      <p:ext uri="{BB962C8B-B14F-4D97-AF65-F5344CB8AC3E}">
        <p14:creationId xmlns:p14="http://schemas.microsoft.com/office/powerpoint/2010/main" val="79901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does this start?</a:t>
            </a:r>
          </a:p>
          <a:p>
            <a:r>
              <a:rPr lang="en-GB" dirty="0" smtClean="0"/>
              <a:t>• Legislation says: Planning permissions granted after start date (X November 2023)</a:t>
            </a:r>
          </a:p>
          <a:p>
            <a:endParaRPr lang="en-GB" dirty="0" smtClean="0"/>
          </a:p>
          <a:p>
            <a:r>
              <a:rPr lang="en-GB" dirty="0" smtClean="0"/>
              <a:t>• Defra says: Planning applications made after start date (X November 2023)- most</a:t>
            </a:r>
            <a:r>
              <a:rPr lang="en-GB" baseline="0" dirty="0" smtClean="0"/>
              <a:t> likely.</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6</a:t>
            </a:fld>
            <a:endParaRPr lang="en-GB"/>
          </a:p>
        </p:txBody>
      </p:sp>
    </p:spTree>
    <p:extLst>
      <p:ext uri="{BB962C8B-B14F-4D97-AF65-F5344CB8AC3E}">
        <p14:creationId xmlns:p14="http://schemas.microsoft.com/office/powerpoint/2010/main" val="273606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7</a:t>
            </a:fld>
            <a:endParaRPr lang="en-GB"/>
          </a:p>
        </p:txBody>
      </p:sp>
    </p:spTree>
    <p:extLst>
      <p:ext uri="{BB962C8B-B14F-4D97-AF65-F5344CB8AC3E}">
        <p14:creationId xmlns:p14="http://schemas.microsoft.com/office/powerpoint/2010/main" val="210527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8</a:t>
            </a:fld>
            <a:endParaRPr lang="en-GB"/>
          </a:p>
        </p:txBody>
      </p:sp>
    </p:spTree>
    <p:extLst>
      <p:ext uri="{BB962C8B-B14F-4D97-AF65-F5344CB8AC3E}">
        <p14:creationId xmlns:p14="http://schemas.microsoft.com/office/powerpoint/2010/main" val="414373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smtClean="0"/>
              <a:t>Draft Policy 87- Biodiversity Net Gain of the East Devon Local Plan 2020 – 2040 seeks the implementation of at least 20% BNG for all sites which are non excempt.</a:t>
            </a:r>
            <a:endParaRPr lang="en-GB" sz="1200" dirty="0" smtClean="0"/>
          </a:p>
          <a:p>
            <a:endParaRPr lang="en-GB" dirty="0" smtClean="0"/>
          </a:p>
          <a:p>
            <a:r>
              <a:rPr lang="en-GB" dirty="0" smtClean="0"/>
              <a:t>20% justification</a:t>
            </a:r>
          </a:p>
          <a:p>
            <a:endParaRPr lang="en-GB" dirty="0" smtClean="0"/>
          </a:p>
          <a:p>
            <a:pPr marL="171450" indent="-171450">
              <a:buFont typeface="Arial" panose="020B0604020202020204" pitchFamily="34" charset="0"/>
              <a:buChar char="•"/>
            </a:pPr>
            <a:r>
              <a:rPr lang="en-GB" dirty="0" smtClean="0"/>
              <a:t>East Devon contains a high diversity of ecologically important sites and habitats, however, many of these are sporadic and small, and exist in isolation without connection to other similar habitats. In order for the council to further the biodiversity objective, make progress towards halting biodiversity loss and aid biodiversity recovery in the district, East Devon District Council recognise the need to take action to implement the recommendations of the Lawton Report (increasing the area of natural/semi-natural habitats, improving the quality of existing habitats, and connecting isolated habitats. Biodiversity net gain provides a mechanism to achieve some of these goals.</a:t>
            </a:r>
          </a:p>
          <a:p>
            <a:endParaRPr lang="en-GB" dirty="0" smtClean="0"/>
          </a:p>
          <a:p>
            <a:pPr marL="171450" indent="-171450">
              <a:buFont typeface="Arial" panose="020B0604020202020204" pitchFamily="34" charset="0"/>
              <a:buChar char="•"/>
            </a:pPr>
            <a:r>
              <a:rPr lang="en-GB" dirty="0" smtClean="0"/>
              <a:t>Biodiversity net gain is a new system. Habitats are to be secured and maintained for at least 30 years through legal obligations, in order to meet a target habitat type and condition. Delivery and long-term security of habitats is not yet fully tested, which leads to uncertainty in outcomes. Delivery and aftercare of compensatory habitat is complex, both in terms of physical management and legal obligations. When uncertainty exists within environmental decision making, the precautionary principle should be applied. </a:t>
            </a:r>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The DEFRA Evidence Base and Impact Assessment Report for biodiversity net gain (2017) made an assessment of the potential cost of biodiversity net gain to government and developers. Table 27 (page 60) estimates that increasing the net gain percentage to 20% from 10% results in an increase in initial biodiversity net gain delivery cost of ~18%, and a corresponding 29% increase in the area (ha) of habitats created.</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Swale borough Council used the DEFRA viability study to evidence that 10% BNG costs developers approximately £948/dwelling, and 20% costs approximately £180/dwelling  more. The majority of biodiversity net gain cost to developers is within the first 10% of delivery, with reduced cost to deliver additional net gain.</a:t>
            </a:r>
            <a:endParaRPr lang="en-GB" dirty="0"/>
          </a:p>
        </p:txBody>
      </p:sp>
      <p:sp>
        <p:nvSpPr>
          <p:cNvPr id="4" name="Slide Number Placeholder 3"/>
          <p:cNvSpPr>
            <a:spLocks noGrp="1"/>
          </p:cNvSpPr>
          <p:nvPr>
            <p:ph type="sldNum" sz="quarter" idx="10"/>
          </p:nvPr>
        </p:nvSpPr>
        <p:spPr/>
        <p:txBody>
          <a:bodyPr/>
          <a:lstStyle/>
          <a:p>
            <a:fld id="{327BF5B1-A1EC-4839-B7FF-C8C7DEB43F29}" type="slidenum">
              <a:rPr lang="en-GB" smtClean="0"/>
              <a:t>9</a:t>
            </a:fld>
            <a:endParaRPr lang="en-GB"/>
          </a:p>
        </p:txBody>
      </p:sp>
    </p:spTree>
    <p:extLst>
      <p:ext uri="{BB962C8B-B14F-4D97-AF65-F5344CB8AC3E}">
        <p14:creationId xmlns:p14="http://schemas.microsoft.com/office/powerpoint/2010/main" val="415036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184019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1197149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16351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88762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681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43464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482417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104761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3282610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0B6BBF-D466-4146-89D7-18773491E254}" type="datetimeFigureOut">
              <a:rPr lang="en-GB" smtClean="0"/>
              <a:t>04/07/2023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190372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0B6BBF-D466-4146-89D7-18773491E254}"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274721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0B6BBF-D466-4146-89D7-18773491E254}" type="datetimeFigureOut">
              <a:rPr lang="en-GB" smtClean="0"/>
              <a:t>04/07/2023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3484796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0B6BBF-D466-4146-89D7-18773491E254}" type="datetimeFigureOut">
              <a:rPr lang="en-GB" smtClean="0"/>
              <a:t>04/07/2023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58216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B6BBF-D466-4146-89D7-18773491E254}" type="datetimeFigureOut">
              <a:rPr lang="en-GB" smtClean="0"/>
              <a:t>04/07/2023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365223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0B6BBF-D466-4146-89D7-18773491E254}"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51108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40B6BBF-D466-4146-89D7-18773491E254}" type="datetimeFigureOut">
              <a:rPr lang="en-GB" smtClean="0"/>
              <a:t>04/07/2023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D73E0-7456-4174-B0B3-4A3988BF8F9F}" type="slidenum">
              <a:rPr lang="en-GB" smtClean="0"/>
              <a:t>‹#›</a:t>
            </a:fld>
            <a:endParaRPr lang="en-GB"/>
          </a:p>
        </p:txBody>
      </p:sp>
    </p:spTree>
    <p:extLst>
      <p:ext uri="{BB962C8B-B14F-4D97-AF65-F5344CB8AC3E}">
        <p14:creationId xmlns:p14="http://schemas.microsoft.com/office/powerpoint/2010/main" val="1449676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0B6BBF-D466-4146-89D7-18773491E254}" type="datetimeFigureOut">
              <a:rPr lang="en-GB" smtClean="0"/>
              <a:t>04/07/2023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4D73E0-7456-4174-B0B3-4A3988BF8F9F}" type="slidenum">
              <a:rPr lang="en-GB" smtClean="0"/>
              <a:t>‹#›</a:t>
            </a:fld>
            <a:endParaRPr lang="en-GB"/>
          </a:p>
        </p:txBody>
      </p:sp>
    </p:spTree>
    <p:extLst>
      <p:ext uri="{BB962C8B-B14F-4D97-AF65-F5344CB8AC3E}">
        <p14:creationId xmlns:p14="http://schemas.microsoft.com/office/powerpoint/2010/main" val="130474883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local.gov.uk/pas/find-event/pas-past-events/2022-events/biodiversity-net-gain-2022-consultation-event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legislation.gov.uk/ukpga/2021/30/contents/enacte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3897" y="889308"/>
            <a:ext cx="8433345" cy="1646302"/>
          </a:xfrm>
        </p:spPr>
        <p:txBody>
          <a:bodyPr/>
          <a:lstStyle/>
          <a:p>
            <a:r>
              <a:rPr lang="en-GB" b="1" dirty="0" smtClean="0">
                <a:latin typeface="Corbel" panose="020B0503020204020204" pitchFamily="34" charset="0"/>
                <a:cs typeface="Arial" panose="020B0604020202020204" pitchFamily="34" charset="0"/>
              </a:rPr>
              <a:t>Biodiversity Net Gain (BNG)</a:t>
            </a:r>
            <a:endParaRPr lang="en-GB" b="1" dirty="0">
              <a:latin typeface="Corbel" panose="020B0503020204020204" pitchFamily="34" charset="0"/>
              <a:cs typeface="Arial" panose="020B0604020202020204" pitchFamily="34" charset="0"/>
            </a:endParaRPr>
          </a:p>
        </p:txBody>
      </p:sp>
      <p:sp>
        <p:nvSpPr>
          <p:cNvPr id="3" name="Subtitle 2"/>
          <p:cNvSpPr>
            <a:spLocks noGrp="1"/>
          </p:cNvSpPr>
          <p:nvPr>
            <p:ph type="subTitle" idx="1"/>
          </p:nvPr>
        </p:nvSpPr>
        <p:spPr>
          <a:xfrm>
            <a:off x="233242" y="2610791"/>
            <a:ext cx="9144000" cy="861897"/>
          </a:xfrm>
        </p:spPr>
        <p:txBody>
          <a:bodyPr>
            <a:normAutofit/>
          </a:bodyPr>
          <a:lstStyle/>
          <a:p>
            <a:r>
              <a:rPr lang="en-GB" sz="2000" dirty="0" smtClean="0">
                <a:latin typeface="Candara" panose="020E0502030303020204" pitchFamily="34" charset="0"/>
                <a:cs typeface="Arial" panose="020B0604020202020204" pitchFamily="34" charset="0"/>
              </a:rPr>
              <a:t>An Introduction</a:t>
            </a:r>
            <a:endParaRPr lang="en-GB" sz="2000" dirty="0">
              <a:latin typeface="Candara" panose="020E0502030303020204" pitchFamily="34" charset="0"/>
              <a:cs typeface="Arial" panose="020B0604020202020204" pitchFamily="34" charset="0"/>
            </a:endParaRPr>
          </a:p>
        </p:txBody>
      </p:sp>
      <p:pic>
        <p:nvPicPr>
          <p:cNvPr id="5" name="Picture 4" descr="&#10;" title="East Devon District Council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811" y="366107"/>
            <a:ext cx="1256030" cy="1104900"/>
          </a:xfrm>
          <a:prstGeom prst="rect">
            <a:avLst/>
          </a:prstGeom>
          <a:noFill/>
          <a:ln>
            <a:noFill/>
          </a:ln>
        </p:spPr>
      </p:pic>
      <p:pic>
        <p:nvPicPr>
          <p:cNvPr id="4" name="Picture 3"/>
          <p:cNvPicPr>
            <a:picLocks noChangeAspect="1"/>
          </p:cNvPicPr>
          <p:nvPr/>
        </p:nvPicPr>
        <p:blipFill>
          <a:blip r:embed="rId4"/>
          <a:stretch>
            <a:fillRect/>
          </a:stretch>
        </p:blipFill>
        <p:spPr>
          <a:xfrm>
            <a:off x="943897" y="3291348"/>
            <a:ext cx="6569486" cy="2880852"/>
          </a:xfrm>
          <a:prstGeom prst="rect">
            <a:avLst/>
          </a:prstGeom>
        </p:spPr>
      </p:pic>
      <p:sp>
        <p:nvSpPr>
          <p:cNvPr id="6" name="Subtitle 2"/>
          <p:cNvSpPr txBox="1">
            <a:spLocks/>
          </p:cNvSpPr>
          <p:nvPr/>
        </p:nvSpPr>
        <p:spPr>
          <a:xfrm>
            <a:off x="943897" y="6295947"/>
            <a:ext cx="5791200" cy="562053"/>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GB" sz="2000" dirty="0" smtClean="0">
                <a:latin typeface="Candara" panose="020E0502030303020204" pitchFamily="34" charset="0"/>
                <a:cs typeface="Arial" panose="020B0604020202020204" pitchFamily="34" charset="0"/>
              </a:rPr>
              <a:t>William Dommett MSc MCIEEM – District Ecologist</a:t>
            </a:r>
            <a:endParaRPr lang="en-GB" sz="2000"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951234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New ‘general planning condition’</a:t>
            </a:r>
            <a:endParaRPr lang="en-GB" b="1" dirty="0">
              <a:latin typeface="Corbel" panose="020B0503020204020204" pitchFamily="34" charset="0"/>
            </a:endParaRPr>
          </a:p>
        </p:txBody>
      </p:sp>
      <p:sp>
        <p:nvSpPr>
          <p:cNvPr id="3" name="Content Placeholder 2"/>
          <p:cNvSpPr>
            <a:spLocks noGrp="1"/>
          </p:cNvSpPr>
          <p:nvPr>
            <p:ph idx="1"/>
          </p:nvPr>
        </p:nvSpPr>
        <p:spPr>
          <a:xfrm>
            <a:off x="677334" y="1718138"/>
            <a:ext cx="8596668" cy="3880773"/>
          </a:xfrm>
        </p:spPr>
        <p:txBody>
          <a:bodyPr>
            <a:noAutofit/>
          </a:bodyPr>
          <a:lstStyle/>
          <a:p>
            <a:r>
              <a:rPr lang="en-GB" sz="2400" dirty="0">
                <a:latin typeface="Candara" panose="020E0502030303020204" pitchFamily="34" charset="0"/>
              </a:rPr>
              <a:t>New statutory “general planning condition” inserted into </a:t>
            </a:r>
            <a:r>
              <a:rPr lang="en-GB" sz="2400" dirty="0" smtClean="0">
                <a:latin typeface="Candara" panose="020E0502030303020204" pitchFamily="34" charset="0"/>
              </a:rPr>
              <a:t>the T&amp;CPA </a:t>
            </a:r>
            <a:r>
              <a:rPr lang="en-GB" sz="2400" dirty="0">
                <a:latin typeface="Candara" panose="020E0502030303020204" pitchFamily="34" charset="0"/>
              </a:rPr>
              <a:t>1990</a:t>
            </a:r>
          </a:p>
          <a:p>
            <a:r>
              <a:rPr lang="en-GB" sz="2400" dirty="0" smtClean="0">
                <a:latin typeface="Candara" panose="020E0502030303020204" pitchFamily="34" charset="0"/>
              </a:rPr>
              <a:t>Summary</a:t>
            </a:r>
            <a:r>
              <a:rPr lang="en-GB" sz="2400" dirty="0">
                <a:latin typeface="Candara" panose="020E0502030303020204" pitchFamily="34" charset="0"/>
              </a:rPr>
              <a:t>: </a:t>
            </a:r>
            <a:r>
              <a:rPr lang="en-GB" sz="2400" dirty="0" smtClean="0">
                <a:latin typeface="Candara" panose="020E0502030303020204" pitchFamily="34" charset="0"/>
              </a:rPr>
              <a:t>No commencement of development until a Biodiversity Gain Plan (BGP) has been submitted to and approved by the Local Planning Authority (LPA)</a:t>
            </a:r>
          </a:p>
          <a:p>
            <a:r>
              <a:rPr lang="en-GB" sz="2400" dirty="0">
                <a:latin typeface="Candara" panose="020E0502030303020204" pitchFamily="34" charset="0"/>
              </a:rPr>
              <a:t>Applies to every planning permission </a:t>
            </a:r>
            <a:r>
              <a:rPr lang="en-GB" sz="2400" i="1" u="sng" dirty="0">
                <a:latin typeface="Candara" panose="020E0502030303020204" pitchFamily="34" charset="0"/>
              </a:rPr>
              <a:t>granted</a:t>
            </a:r>
          </a:p>
          <a:p>
            <a:r>
              <a:rPr lang="en-GB" sz="2400" dirty="0" smtClean="0">
                <a:latin typeface="Candara" panose="020E0502030303020204" pitchFamily="34" charset="0"/>
              </a:rPr>
              <a:t>Condition </a:t>
            </a:r>
            <a:r>
              <a:rPr lang="en-GB" sz="2400" u="sng" dirty="0">
                <a:latin typeface="Candara" panose="020E0502030303020204" pitchFamily="34" charset="0"/>
              </a:rPr>
              <a:t>cannot</a:t>
            </a:r>
            <a:r>
              <a:rPr lang="en-GB" sz="2400" dirty="0">
                <a:latin typeface="Candara" panose="020E0502030303020204" pitchFamily="34" charset="0"/>
              </a:rPr>
              <a:t> be removed, modified or </a:t>
            </a:r>
            <a:r>
              <a:rPr lang="en-GB" sz="2400" dirty="0" err="1" smtClean="0">
                <a:latin typeface="Candara" panose="020E0502030303020204" pitchFamily="34" charset="0"/>
              </a:rPr>
              <a:t>disapplied</a:t>
            </a:r>
            <a:endParaRPr lang="en-GB" sz="2400" dirty="0">
              <a:latin typeface="Candara" panose="020E0502030303020204" pitchFamily="34" charset="0"/>
            </a:endParaRPr>
          </a:p>
        </p:txBody>
      </p:sp>
    </p:spTree>
    <p:extLst>
      <p:ext uri="{BB962C8B-B14F-4D97-AF65-F5344CB8AC3E}">
        <p14:creationId xmlns:p14="http://schemas.microsoft.com/office/powerpoint/2010/main" val="2418486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Biodiversity Gain Plan </a:t>
            </a:r>
            <a:endParaRPr lang="en-GB" b="1" dirty="0">
              <a:latin typeface="Corbel" panose="020B0503020204020204" pitchFamily="34" charset="0"/>
            </a:endParaRPr>
          </a:p>
        </p:txBody>
      </p:sp>
      <p:sp>
        <p:nvSpPr>
          <p:cNvPr id="3" name="Content Placeholder 2"/>
          <p:cNvSpPr>
            <a:spLocks noGrp="1"/>
          </p:cNvSpPr>
          <p:nvPr>
            <p:ph idx="1"/>
          </p:nvPr>
        </p:nvSpPr>
        <p:spPr>
          <a:xfrm>
            <a:off x="677334" y="1659144"/>
            <a:ext cx="8596668" cy="4650216"/>
          </a:xfrm>
        </p:spPr>
        <p:txBody>
          <a:bodyPr>
            <a:normAutofit/>
          </a:bodyPr>
          <a:lstStyle/>
          <a:p>
            <a:r>
              <a:rPr lang="en-GB" sz="2400" dirty="0">
                <a:latin typeface="Candara" panose="020E0502030303020204" pitchFamily="34" charset="0"/>
              </a:rPr>
              <a:t>Developer must deliver a “Biodiversity Gain Plan”</a:t>
            </a:r>
          </a:p>
          <a:p>
            <a:r>
              <a:rPr lang="en-GB" sz="2400" dirty="0" smtClean="0">
                <a:latin typeface="Candara" panose="020E0502030303020204" pitchFamily="34" charset="0"/>
              </a:rPr>
              <a:t>The plan </a:t>
            </a:r>
            <a:r>
              <a:rPr lang="en-GB" sz="2400" dirty="0">
                <a:latin typeface="Candara" panose="020E0502030303020204" pitchFamily="34" charset="0"/>
              </a:rPr>
              <a:t>must show biodiversity gain of “at least 10%” between:</a:t>
            </a:r>
          </a:p>
          <a:p>
            <a:pPr lvl="1"/>
            <a:r>
              <a:rPr lang="en-GB" sz="2200" dirty="0" smtClean="0">
                <a:latin typeface="Candara" panose="020E0502030303020204" pitchFamily="34" charset="0"/>
              </a:rPr>
              <a:t>1. “pre-development biodiversity value of onsite habitats”; and</a:t>
            </a:r>
          </a:p>
          <a:p>
            <a:pPr lvl="1"/>
            <a:r>
              <a:rPr lang="en-GB" sz="2200" dirty="0" smtClean="0">
                <a:latin typeface="Candara" panose="020E0502030303020204" pitchFamily="34" charset="0"/>
              </a:rPr>
              <a:t>2. “biodiversity value attributable to the development” </a:t>
            </a:r>
          </a:p>
          <a:p>
            <a:r>
              <a:rPr lang="en-GB" sz="2400" dirty="0" smtClean="0">
                <a:latin typeface="Candara" panose="020E0502030303020204" pitchFamily="34" charset="0"/>
              </a:rPr>
              <a:t>The plan must include a completed statutory approved metric demonstrating the calculations and minimum 10% gain</a:t>
            </a:r>
            <a:endParaRPr lang="en-GB" sz="2400" dirty="0">
              <a:latin typeface="Candara" panose="020E0502030303020204" pitchFamily="34" charset="0"/>
            </a:endParaRPr>
          </a:p>
          <a:p>
            <a:r>
              <a:rPr lang="en-GB" sz="2400" dirty="0" smtClean="0">
                <a:latin typeface="Candara" panose="020E0502030303020204" pitchFamily="34" charset="0"/>
              </a:rPr>
              <a:t>Development </a:t>
            </a:r>
            <a:r>
              <a:rPr lang="en-GB" sz="2400" dirty="0">
                <a:latin typeface="Candara" panose="020E0502030303020204" pitchFamily="34" charset="0"/>
              </a:rPr>
              <a:t>cannot commence until LPA has approved </a:t>
            </a:r>
            <a:r>
              <a:rPr lang="en-GB" sz="2400" dirty="0" smtClean="0">
                <a:latin typeface="Candara" panose="020E0502030303020204" pitchFamily="34" charset="0"/>
              </a:rPr>
              <a:t>the Biodiversity </a:t>
            </a:r>
            <a:r>
              <a:rPr lang="en-GB" sz="2400" dirty="0">
                <a:latin typeface="Candara" panose="020E0502030303020204" pitchFamily="34" charset="0"/>
              </a:rPr>
              <a:t>Gain </a:t>
            </a:r>
            <a:r>
              <a:rPr lang="en-GB" sz="2400" dirty="0" smtClean="0">
                <a:latin typeface="Candara" panose="020E0502030303020204" pitchFamily="34" charset="0"/>
              </a:rPr>
              <a:t>Plan</a:t>
            </a:r>
            <a:endParaRPr lang="en-GB" sz="2400" dirty="0">
              <a:latin typeface="Candara" panose="020E0502030303020204" pitchFamily="34" charset="0"/>
            </a:endParaRPr>
          </a:p>
        </p:txBody>
      </p:sp>
    </p:spTree>
    <p:extLst>
      <p:ext uri="{BB962C8B-B14F-4D97-AF65-F5344CB8AC3E}">
        <p14:creationId xmlns:p14="http://schemas.microsoft.com/office/powerpoint/2010/main" val="1669967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Biodiversity Gain Plan </a:t>
            </a:r>
            <a:endParaRPr lang="en-GB" b="1" dirty="0">
              <a:latin typeface="Corbel" panose="020B0503020204020204" pitchFamily="34" charset="0"/>
            </a:endParaRPr>
          </a:p>
        </p:txBody>
      </p:sp>
      <p:sp>
        <p:nvSpPr>
          <p:cNvPr id="4" name="Content Placeholder 3"/>
          <p:cNvSpPr>
            <a:spLocks noGrp="1"/>
          </p:cNvSpPr>
          <p:nvPr>
            <p:ph idx="1"/>
          </p:nvPr>
        </p:nvSpPr>
        <p:spPr>
          <a:xfrm>
            <a:off x="677334" y="1614899"/>
            <a:ext cx="8596668" cy="3880773"/>
          </a:xfrm>
        </p:spPr>
        <p:txBody>
          <a:bodyPr>
            <a:noAutofit/>
          </a:bodyPr>
          <a:lstStyle/>
          <a:p>
            <a:r>
              <a:rPr lang="en-GB" sz="2400" dirty="0">
                <a:latin typeface="Candara" panose="020E0502030303020204" pitchFamily="34" charset="0"/>
              </a:rPr>
              <a:t>The Biodiversity Metric 4.0 (current version) is an Excel based tool that use the type, condition, and area of habitats as a proxy for change in biodiversity from before to after a development, in terms of ‘Biodiversity Units’ (BUs).</a:t>
            </a:r>
          </a:p>
          <a:p>
            <a:r>
              <a:rPr lang="en-GB" sz="2400" dirty="0">
                <a:latin typeface="Candara" panose="020E0502030303020204" pitchFamily="34" charset="0"/>
              </a:rPr>
              <a:t>The difficulty of enhancing an existing habitat or creating a new habitat, as well as the time taken to do so, are factored into the metric calculation.</a:t>
            </a:r>
          </a:p>
          <a:p>
            <a:r>
              <a:rPr lang="en-GB" sz="2400" dirty="0">
                <a:latin typeface="Candara" panose="020E0502030303020204" pitchFamily="34" charset="0"/>
              </a:rPr>
              <a:t>In England, a development will need to show a minimum 10% increase in BUs, compared to the baseline, to demonstrate that BNG can be delivered</a:t>
            </a:r>
            <a:r>
              <a:rPr lang="en-GB" sz="2400" dirty="0" smtClean="0">
                <a:latin typeface="Candara" panose="020E0502030303020204" pitchFamily="34" charset="0"/>
              </a:rPr>
              <a:t>.</a:t>
            </a:r>
            <a:endParaRPr lang="en-GB" sz="2400" dirty="0">
              <a:latin typeface="Candara" panose="020E0502030303020204" pitchFamily="34" charset="0"/>
            </a:endParaRPr>
          </a:p>
        </p:txBody>
      </p:sp>
    </p:spTree>
    <p:extLst>
      <p:ext uri="{BB962C8B-B14F-4D97-AF65-F5344CB8AC3E}">
        <p14:creationId xmlns:p14="http://schemas.microsoft.com/office/powerpoint/2010/main" val="2343785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4269"/>
            <a:ext cx="7051248" cy="6824717"/>
          </a:xfrm>
          <a:prstGeom prst="rect">
            <a:avLst/>
          </a:prstGeom>
        </p:spPr>
      </p:pic>
      <p:pic>
        <p:nvPicPr>
          <p:cNvPr id="6" name="Picture 5"/>
          <p:cNvPicPr>
            <a:picLocks noChangeAspect="1"/>
          </p:cNvPicPr>
          <p:nvPr/>
        </p:nvPicPr>
        <p:blipFill>
          <a:blip r:embed="rId4"/>
          <a:stretch>
            <a:fillRect/>
          </a:stretch>
        </p:blipFill>
        <p:spPr>
          <a:xfrm rot="5400000">
            <a:off x="7616447" y="-540929"/>
            <a:ext cx="3512304" cy="4642701"/>
          </a:xfrm>
          <a:prstGeom prst="rect">
            <a:avLst/>
          </a:prstGeom>
        </p:spPr>
      </p:pic>
      <p:grpSp>
        <p:nvGrpSpPr>
          <p:cNvPr id="10" name="Group 9"/>
          <p:cNvGrpSpPr/>
          <p:nvPr/>
        </p:nvGrpSpPr>
        <p:grpSpPr>
          <a:xfrm>
            <a:off x="176981" y="3436627"/>
            <a:ext cx="10894494" cy="3412359"/>
            <a:chOff x="176981" y="3436627"/>
            <a:chExt cx="10894494" cy="3412359"/>
          </a:xfrm>
        </p:grpSpPr>
        <p:pic>
          <p:nvPicPr>
            <p:cNvPr id="7" name="Picture 6"/>
            <p:cNvPicPr>
              <a:picLocks noChangeAspect="1"/>
            </p:cNvPicPr>
            <p:nvPr/>
          </p:nvPicPr>
          <p:blipFill rotWithShape="1">
            <a:blip r:embed="rId5"/>
            <a:srcRect l="25206" t="18124" r="17507" b="-1"/>
            <a:stretch/>
          </p:blipFill>
          <p:spPr>
            <a:xfrm>
              <a:off x="176981" y="3436627"/>
              <a:ext cx="5324168" cy="3297963"/>
            </a:xfrm>
            <a:prstGeom prst="rect">
              <a:avLst/>
            </a:prstGeom>
          </p:spPr>
        </p:pic>
        <p:pic>
          <p:nvPicPr>
            <p:cNvPr id="9" name="Picture 8"/>
            <p:cNvPicPr>
              <a:picLocks noChangeAspect="1"/>
            </p:cNvPicPr>
            <p:nvPr/>
          </p:nvPicPr>
          <p:blipFill>
            <a:blip r:embed="rId6"/>
            <a:stretch>
              <a:fillRect/>
            </a:stretch>
          </p:blipFill>
          <p:spPr>
            <a:xfrm>
              <a:off x="7051248" y="3672348"/>
              <a:ext cx="4020227" cy="3176638"/>
            </a:xfrm>
            <a:prstGeom prst="rect">
              <a:avLst/>
            </a:prstGeom>
          </p:spPr>
        </p:pic>
      </p:grpSp>
    </p:spTree>
    <p:extLst>
      <p:ext uri="{BB962C8B-B14F-4D97-AF65-F5344CB8AC3E}">
        <p14:creationId xmlns:p14="http://schemas.microsoft.com/office/powerpoint/2010/main" val="15076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Biodiversity Gain Plan </a:t>
            </a:r>
            <a:endParaRPr lang="en-GB" b="1" dirty="0">
              <a:latin typeface="Corbel" panose="020B0503020204020204" pitchFamily="34" charset="0"/>
            </a:endParaRPr>
          </a:p>
        </p:txBody>
      </p:sp>
      <p:sp>
        <p:nvSpPr>
          <p:cNvPr id="3" name="Content Placeholder 2"/>
          <p:cNvSpPr>
            <a:spLocks noGrp="1"/>
          </p:cNvSpPr>
          <p:nvPr>
            <p:ph idx="1"/>
          </p:nvPr>
        </p:nvSpPr>
        <p:spPr>
          <a:xfrm>
            <a:off x="677334" y="1528396"/>
            <a:ext cx="8596668" cy="3880773"/>
          </a:xfrm>
        </p:spPr>
        <p:txBody>
          <a:bodyPr>
            <a:noAutofit/>
          </a:bodyPr>
          <a:lstStyle/>
          <a:p>
            <a:r>
              <a:rPr lang="en-GB" sz="2400" dirty="0">
                <a:latin typeface="Candara" panose="020E0502030303020204" pitchFamily="34" charset="0"/>
              </a:rPr>
              <a:t>It is important to remember that BUs derived using the metric are only </a:t>
            </a:r>
            <a:r>
              <a:rPr lang="en-GB" sz="2400" b="1" u="sng" dirty="0">
                <a:latin typeface="Candara" panose="020E0502030303020204" pitchFamily="34" charset="0"/>
              </a:rPr>
              <a:t>a proxy for biodiversity </a:t>
            </a:r>
            <a:r>
              <a:rPr lang="en-GB" sz="2400" dirty="0">
                <a:latin typeface="Candara" panose="020E0502030303020204" pitchFamily="34" charset="0"/>
              </a:rPr>
              <a:t>and additional ecological data must be used to design BNG based on sound ecological </a:t>
            </a:r>
            <a:r>
              <a:rPr lang="en-GB" sz="2400" dirty="0" smtClean="0">
                <a:latin typeface="Candara" panose="020E0502030303020204" pitchFamily="34" charset="0"/>
              </a:rPr>
              <a:t>practices</a:t>
            </a:r>
            <a:endParaRPr lang="en-GB" sz="2400" dirty="0">
              <a:latin typeface="Candara" panose="020E0502030303020204" pitchFamily="34" charset="0"/>
            </a:endParaRPr>
          </a:p>
          <a:p>
            <a:r>
              <a:rPr lang="en-GB" sz="2400" dirty="0" smtClean="0">
                <a:latin typeface="Candara" panose="020E0502030303020204" pitchFamily="34" charset="0"/>
              </a:rPr>
              <a:t>The </a:t>
            </a:r>
            <a:r>
              <a:rPr lang="en-GB" sz="2400" dirty="0">
                <a:latin typeface="Candara" panose="020E0502030303020204" pitchFamily="34" charset="0"/>
              </a:rPr>
              <a:t>metric uses habitats as a proxy i.e. does not address:</a:t>
            </a:r>
          </a:p>
          <a:p>
            <a:pPr lvl="1"/>
            <a:r>
              <a:rPr lang="en-GB" sz="2400" dirty="0" smtClean="0">
                <a:latin typeface="Candara" panose="020E0502030303020204" pitchFamily="34" charset="0"/>
              </a:rPr>
              <a:t>Species</a:t>
            </a:r>
            <a:endParaRPr lang="en-GB" sz="2400" dirty="0">
              <a:latin typeface="Candara" panose="020E0502030303020204" pitchFamily="34" charset="0"/>
            </a:endParaRPr>
          </a:p>
          <a:p>
            <a:pPr lvl="1"/>
            <a:r>
              <a:rPr lang="en-GB" sz="2400" dirty="0" smtClean="0">
                <a:latin typeface="Candara" panose="020E0502030303020204" pitchFamily="34" charset="0"/>
              </a:rPr>
              <a:t>Protected sites</a:t>
            </a:r>
          </a:p>
          <a:p>
            <a:pPr lvl="1"/>
            <a:r>
              <a:rPr lang="en-GB" sz="2400" dirty="0" smtClean="0">
                <a:latin typeface="Candara" panose="020E0502030303020204" pitchFamily="34" charset="0"/>
              </a:rPr>
              <a:t>Irreplaceable habitats</a:t>
            </a:r>
            <a:endParaRPr lang="en-GB" sz="2400" dirty="0">
              <a:latin typeface="Candara" panose="020E0502030303020204" pitchFamily="34" charset="0"/>
            </a:endParaRPr>
          </a:p>
          <a:p>
            <a:pPr lvl="1"/>
            <a:r>
              <a:rPr lang="en-GB" sz="2400" dirty="0" smtClean="0">
                <a:latin typeface="Candara" panose="020E0502030303020204" pitchFamily="34" charset="0"/>
              </a:rPr>
              <a:t>Indirect </a:t>
            </a:r>
            <a:r>
              <a:rPr lang="en-GB" sz="2400" dirty="0">
                <a:latin typeface="Candara" panose="020E0502030303020204" pitchFamily="34" charset="0"/>
              </a:rPr>
              <a:t>impacts</a:t>
            </a:r>
          </a:p>
          <a:p>
            <a:pPr lvl="1"/>
            <a:r>
              <a:rPr lang="en-GB" sz="2400" dirty="0" smtClean="0">
                <a:latin typeface="Candara" panose="020E0502030303020204" pitchFamily="34" charset="0"/>
              </a:rPr>
              <a:t>Cumulative </a:t>
            </a:r>
            <a:r>
              <a:rPr lang="en-GB" sz="2400" dirty="0">
                <a:latin typeface="Candara" panose="020E0502030303020204" pitchFamily="34" charset="0"/>
              </a:rPr>
              <a:t>/ in combination impacts</a:t>
            </a:r>
          </a:p>
        </p:txBody>
      </p:sp>
    </p:spTree>
    <p:extLst>
      <p:ext uri="{BB962C8B-B14F-4D97-AF65-F5344CB8AC3E}">
        <p14:creationId xmlns:p14="http://schemas.microsoft.com/office/powerpoint/2010/main" val="541430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80456" y="3480610"/>
            <a:ext cx="3626612" cy="3377390"/>
          </a:xfrm>
          <a:prstGeom prst="rect">
            <a:avLst/>
          </a:prstGeom>
        </p:spPr>
      </p:pic>
      <p:sp>
        <p:nvSpPr>
          <p:cNvPr id="2" name="Title 1"/>
          <p:cNvSpPr>
            <a:spLocks noGrp="1"/>
          </p:cNvSpPr>
          <p:nvPr>
            <p:ph type="title"/>
          </p:nvPr>
        </p:nvSpPr>
        <p:spPr/>
        <p:txBody>
          <a:bodyPr/>
          <a:lstStyle/>
          <a:p>
            <a:r>
              <a:rPr lang="en-GB" b="1" dirty="0" smtClean="0">
                <a:latin typeface="Corbel" panose="020B0503020204020204" pitchFamily="34" charset="0"/>
              </a:rPr>
              <a:t>Baseline habitat value</a:t>
            </a:r>
            <a:endParaRPr lang="en-GB" b="1" dirty="0">
              <a:latin typeface="Corbel" panose="020B0503020204020204" pitchFamily="34" charset="0"/>
            </a:endParaRPr>
          </a:p>
        </p:txBody>
      </p:sp>
      <p:sp>
        <p:nvSpPr>
          <p:cNvPr id="3" name="Content Placeholder 2"/>
          <p:cNvSpPr>
            <a:spLocks noGrp="1"/>
          </p:cNvSpPr>
          <p:nvPr>
            <p:ph idx="1"/>
          </p:nvPr>
        </p:nvSpPr>
        <p:spPr>
          <a:xfrm>
            <a:off x="677334" y="1483360"/>
            <a:ext cx="8596668" cy="3880773"/>
          </a:xfrm>
        </p:spPr>
        <p:txBody>
          <a:bodyPr>
            <a:normAutofit/>
          </a:bodyPr>
          <a:lstStyle/>
          <a:p>
            <a:r>
              <a:rPr lang="en-GB" sz="2400" dirty="0">
                <a:latin typeface="Candara" panose="020E0502030303020204" pitchFamily="34" charset="0"/>
              </a:rPr>
              <a:t>Developer measures pre-development biodiversity value of onsite habitats, i.e., within the redline planning </a:t>
            </a:r>
            <a:r>
              <a:rPr lang="en-GB" sz="2400" dirty="0" smtClean="0">
                <a:latin typeface="Candara" panose="020E0502030303020204" pitchFamily="34" charset="0"/>
              </a:rPr>
              <a:t>boundary</a:t>
            </a:r>
            <a:endParaRPr lang="en-GB" sz="2400" dirty="0">
              <a:latin typeface="Candara" panose="020E0502030303020204" pitchFamily="34" charset="0"/>
            </a:endParaRPr>
          </a:p>
          <a:p>
            <a:pPr lvl="1"/>
            <a:r>
              <a:rPr lang="en-GB" sz="2400" dirty="0" smtClean="0">
                <a:latin typeface="Candara" panose="020E0502030303020204" pitchFamily="34" charset="0"/>
              </a:rPr>
              <a:t>To be measured within 12 months of an application (or otherwise specified)</a:t>
            </a:r>
          </a:p>
          <a:p>
            <a:pPr lvl="1"/>
            <a:r>
              <a:rPr lang="en-GB" sz="2200" dirty="0" smtClean="0">
                <a:latin typeface="Candara" panose="020E0502030303020204" pitchFamily="34" charset="0"/>
              </a:rPr>
              <a:t>Need to be undertaken by a ‘competent’ ecologist using the UK Habitats Classification and NE habitat condition assessment</a:t>
            </a:r>
            <a:endParaRPr lang="en-GB" sz="2200" dirty="0">
              <a:latin typeface="Candara" panose="020E0502030303020204" pitchFamily="34" charset="0"/>
            </a:endParaRPr>
          </a:p>
          <a:p>
            <a:r>
              <a:rPr lang="en-GB" sz="2400" dirty="0" smtClean="0">
                <a:latin typeface="Candara" panose="020E0502030303020204" pitchFamily="34" charset="0"/>
              </a:rPr>
              <a:t>There are measures to prevent deliberate downgrading of habitat values prior to submitting planning applications</a:t>
            </a:r>
          </a:p>
          <a:p>
            <a:pPr lvl="1"/>
            <a:r>
              <a:rPr lang="en-GB" sz="2200" dirty="0" smtClean="0">
                <a:latin typeface="Candara" panose="020E0502030303020204" pitchFamily="34" charset="0"/>
              </a:rPr>
              <a:t>‘Anti-trashing’ measures</a:t>
            </a:r>
            <a:endParaRPr lang="en-GB" sz="2200" dirty="0">
              <a:latin typeface="Candara" panose="020E0502030303020204" pitchFamily="34" charset="0"/>
            </a:endParaRPr>
          </a:p>
        </p:txBody>
      </p:sp>
    </p:spTree>
    <p:extLst>
      <p:ext uri="{BB962C8B-B14F-4D97-AF65-F5344CB8AC3E}">
        <p14:creationId xmlns:p14="http://schemas.microsoft.com/office/powerpoint/2010/main" val="1013612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a:t>
            </a:r>
            <a:endParaRPr lang="en-GB" b="1" dirty="0">
              <a:latin typeface="Corbel" panose="020B0503020204020204" pitchFamily="34" charset="0"/>
            </a:endParaRPr>
          </a:p>
        </p:txBody>
      </p:sp>
      <p:pic>
        <p:nvPicPr>
          <p:cNvPr id="4" name="Content Placeholder 3"/>
          <p:cNvPicPr>
            <a:picLocks noGrp="1" noChangeAspect="1"/>
          </p:cNvPicPr>
          <p:nvPr>
            <p:ph idx="1"/>
          </p:nvPr>
        </p:nvPicPr>
        <p:blipFill>
          <a:blip r:embed="rId3"/>
          <a:stretch>
            <a:fillRect/>
          </a:stretch>
        </p:blipFill>
        <p:spPr>
          <a:xfrm>
            <a:off x="786737" y="1270000"/>
            <a:ext cx="8150785" cy="5415549"/>
          </a:xfrm>
          <a:prstGeom prst="rect">
            <a:avLst/>
          </a:prstGeom>
        </p:spPr>
      </p:pic>
    </p:spTree>
    <p:extLst>
      <p:ext uri="{BB962C8B-B14F-4D97-AF65-F5344CB8AC3E}">
        <p14:creationId xmlns:p14="http://schemas.microsoft.com/office/powerpoint/2010/main" val="559717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a:t>
            </a:r>
            <a:endParaRPr lang="en-GB" b="1" dirty="0">
              <a:latin typeface="Corbel" panose="020B0503020204020204" pitchFamily="34" charset="0"/>
            </a:endParaRPr>
          </a:p>
        </p:txBody>
      </p:sp>
      <p:sp>
        <p:nvSpPr>
          <p:cNvPr id="3" name="Content Placeholder 2"/>
          <p:cNvSpPr>
            <a:spLocks noGrp="1"/>
          </p:cNvSpPr>
          <p:nvPr>
            <p:ph idx="1"/>
          </p:nvPr>
        </p:nvSpPr>
        <p:spPr>
          <a:xfrm>
            <a:off x="677334" y="1732886"/>
            <a:ext cx="8596668" cy="3880773"/>
          </a:xfrm>
        </p:spPr>
        <p:txBody>
          <a:bodyPr>
            <a:normAutofit/>
          </a:bodyPr>
          <a:lstStyle/>
          <a:p>
            <a:r>
              <a:rPr lang="en-GB" sz="2400" dirty="0">
                <a:latin typeface="Candara" panose="020E0502030303020204" pitchFamily="34" charset="0"/>
              </a:rPr>
              <a:t>Biodiversity net gain in England is </a:t>
            </a:r>
            <a:r>
              <a:rPr lang="en-GB" sz="2400" dirty="0" smtClean="0">
                <a:latin typeface="Candara" panose="020E0502030303020204" pitchFamily="34" charset="0"/>
              </a:rPr>
              <a:t>underpinned by </a:t>
            </a:r>
            <a:r>
              <a:rPr lang="en-GB" sz="2400" dirty="0">
                <a:latin typeface="Candara" panose="020E0502030303020204" pitchFamily="34" charset="0"/>
              </a:rPr>
              <a:t>the mitigation hierarchy, which is set out </a:t>
            </a:r>
            <a:r>
              <a:rPr lang="en-GB" sz="2400" dirty="0" smtClean="0">
                <a:latin typeface="Candara" panose="020E0502030303020204" pitchFamily="34" charset="0"/>
              </a:rPr>
              <a:t>in the </a:t>
            </a:r>
            <a:r>
              <a:rPr lang="en-GB" sz="2400" dirty="0">
                <a:latin typeface="Candara" panose="020E0502030303020204" pitchFamily="34" charset="0"/>
              </a:rPr>
              <a:t>National Planning Policy </a:t>
            </a:r>
            <a:r>
              <a:rPr lang="en-GB" sz="2400" dirty="0" smtClean="0">
                <a:latin typeface="Candara" panose="020E0502030303020204" pitchFamily="34" charset="0"/>
              </a:rPr>
              <a:t>Framework</a:t>
            </a:r>
          </a:p>
          <a:p>
            <a:r>
              <a:rPr lang="en-GB" sz="2400" dirty="0">
                <a:latin typeface="Candara" panose="020E0502030303020204" pitchFamily="34" charset="0"/>
              </a:rPr>
              <a:t>Information outlining how the mitigation hierarchy has been adhered to, including evidence of the steps taken to avoid and/or minimise adverse biodiversity impacts, must be included within </a:t>
            </a:r>
            <a:r>
              <a:rPr lang="en-GB" sz="2400" dirty="0" smtClean="0">
                <a:latin typeface="Candara" panose="020E0502030303020204" pitchFamily="34" charset="0"/>
              </a:rPr>
              <a:t>the biodiversity gain plan</a:t>
            </a:r>
            <a:endParaRPr lang="en-GB" sz="2400" dirty="0">
              <a:latin typeface="Candara" panose="020E0502030303020204" pitchFamily="34" charset="0"/>
            </a:endParaRPr>
          </a:p>
          <a:p>
            <a:r>
              <a:rPr lang="en-GB" sz="2400" dirty="0">
                <a:latin typeface="Candara" panose="020E0502030303020204" pitchFamily="34" charset="0"/>
              </a:rPr>
              <a:t>Financial cost is not adequate reasoning </a:t>
            </a:r>
            <a:r>
              <a:rPr lang="en-GB" sz="2400" dirty="0" smtClean="0">
                <a:latin typeface="Candara" panose="020E0502030303020204" pitchFamily="34" charset="0"/>
              </a:rPr>
              <a:t>for failing </a:t>
            </a:r>
            <a:r>
              <a:rPr lang="en-GB" sz="2400" dirty="0">
                <a:latin typeface="Candara" panose="020E0502030303020204" pitchFamily="34" charset="0"/>
              </a:rPr>
              <a:t>to ‘avoid’ or ‘minimise’ negative </a:t>
            </a:r>
            <a:r>
              <a:rPr lang="en-GB" sz="2400" dirty="0" smtClean="0">
                <a:latin typeface="Candara" panose="020E0502030303020204" pitchFamily="34" charset="0"/>
              </a:rPr>
              <a:t>effects</a:t>
            </a:r>
          </a:p>
          <a:p>
            <a:endParaRPr lang="en-GB" sz="2400" dirty="0">
              <a:latin typeface="Candara" panose="020E0502030303020204" pitchFamily="34" charset="0"/>
            </a:endParaRPr>
          </a:p>
        </p:txBody>
      </p:sp>
    </p:spTree>
    <p:extLst>
      <p:ext uri="{BB962C8B-B14F-4D97-AF65-F5344CB8AC3E}">
        <p14:creationId xmlns:p14="http://schemas.microsoft.com/office/powerpoint/2010/main" val="481685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 avoidance</a:t>
            </a:r>
            <a:endParaRPr lang="en-GB" b="1" dirty="0">
              <a:latin typeface="Corbel" panose="020B0503020204020204" pitchFamily="34" charset="0"/>
            </a:endParaRPr>
          </a:p>
        </p:txBody>
      </p:sp>
      <p:sp>
        <p:nvSpPr>
          <p:cNvPr id="3" name="Content Placeholder 2"/>
          <p:cNvSpPr>
            <a:spLocks noGrp="1"/>
          </p:cNvSpPr>
          <p:nvPr>
            <p:ph idx="1"/>
          </p:nvPr>
        </p:nvSpPr>
        <p:spPr>
          <a:xfrm>
            <a:off x="677334" y="1625309"/>
            <a:ext cx="8596668" cy="4883067"/>
          </a:xfrm>
        </p:spPr>
        <p:txBody>
          <a:bodyPr>
            <a:normAutofit/>
          </a:bodyPr>
          <a:lstStyle/>
          <a:p>
            <a:r>
              <a:rPr lang="en-GB" sz="2400" dirty="0">
                <a:latin typeface="Candara" panose="020E0502030303020204" pitchFamily="34" charset="0"/>
              </a:rPr>
              <a:t>To evade or reduce biodiversity impacts </a:t>
            </a:r>
            <a:r>
              <a:rPr lang="en-GB" sz="2400" dirty="0" smtClean="0">
                <a:latin typeface="Candara" panose="020E0502030303020204" pitchFamily="34" charset="0"/>
              </a:rPr>
              <a:t>through site </a:t>
            </a:r>
            <a:r>
              <a:rPr lang="en-GB" sz="2400" dirty="0">
                <a:latin typeface="Candara" panose="020E0502030303020204" pitchFamily="34" charset="0"/>
              </a:rPr>
              <a:t>selection and </a:t>
            </a:r>
            <a:r>
              <a:rPr lang="en-GB" sz="2400" dirty="0" smtClean="0">
                <a:latin typeface="Candara" panose="020E0502030303020204" pitchFamily="34" charset="0"/>
              </a:rPr>
              <a:t>layout</a:t>
            </a:r>
            <a:endParaRPr lang="en-GB" sz="2400" dirty="0">
              <a:latin typeface="Candara" panose="020E0502030303020204" pitchFamily="34" charset="0"/>
            </a:endParaRPr>
          </a:p>
          <a:p>
            <a:r>
              <a:rPr lang="en-GB" sz="2400" dirty="0">
                <a:latin typeface="Candara" panose="020E0502030303020204" pitchFamily="34" charset="0"/>
              </a:rPr>
              <a:t>Project proposals must give the highest priority to ‘avoidance’ strategies as the primary approach in order to adhere to the mitigation </a:t>
            </a:r>
            <a:r>
              <a:rPr lang="en-GB" sz="2400" dirty="0" smtClean="0">
                <a:latin typeface="Candara" panose="020E0502030303020204" pitchFamily="34" charset="0"/>
              </a:rPr>
              <a:t>hierarchy</a:t>
            </a:r>
          </a:p>
          <a:p>
            <a:r>
              <a:rPr lang="en-GB" sz="2400" dirty="0" smtClean="0">
                <a:latin typeface="Candara" panose="020E0502030303020204" pitchFamily="34" charset="0"/>
              </a:rPr>
              <a:t>Examples:</a:t>
            </a:r>
          </a:p>
          <a:p>
            <a:pPr lvl="1"/>
            <a:r>
              <a:rPr lang="en-GB" sz="2200" dirty="0" smtClean="0">
                <a:latin typeface="Candara" panose="020E0502030303020204" pitchFamily="34" charset="0"/>
              </a:rPr>
              <a:t>Site selection</a:t>
            </a:r>
          </a:p>
          <a:p>
            <a:pPr lvl="1"/>
            <a:r>
              <a:rPr lang="en-GB" sz="2200" dirty="0" smtClean="0">
                <a:latin typeface="Candara" panose="020E0502030303020204" pitchFamily="34" charset="0"/>
              </a:rPr>
              <a:t>Retention of valuable habitat features, e.g., woodland.</a:t>
            </a:r>
          </a:p>
          <a:p>
            <a:r>
              <a:rPr lang="en-GB" sz="2400" dirty="0" smtClean="0">
                <a:latin typeface="Candara" panose="020E0502030303020204" pitchFamily="34" charset="0"/>
              </a:rPr>
              <a:t>Early engagement with the process is recommended, i.e., prior to site design</a:t>
            </a:r>
            <a:endParaRPr lang="en-GB" sz="2400"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9274003" y="-1"/>
            <a:ext cx="2917998" cy="2493871"/>
          </a:xfrm>
          <a:prstGeom prst="rect">
            <a:avLst/>
          </a:prstGeom>
        </p:spPr>
      </p:pic>
    </p:spTree>
    <p:extLst>
      <p:ext uri="{BB962C8B-B14F-4D97-AF65-F5344CB8AC3E}">
        <p14:creationId xmlns:p14="http://schemas.microsoft.com/office/powerpoint/2010/main" val="1907243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 minimise</a:t>
            </a:r>
            <a:endParaRPr lang="en-GB" b="1" dirty="0">
              <a:latin typeface="Corbel" panose="020B0503020204020204" pitchFamily="34" charset="0"/>
            </a:endParaRPr>
          </a:p>
        </p:txBody>
      </p:sp>
      <p:sp>
        <p:nvSpPr>
          <p:cNvPr id="3" name="Content Placeholder 2"/>
          <p:cNvSpPr>
            <a:spLocks noGrp="1"/>
          </p:cNvSpPr>
          <p:nvPr>
            <p:ph idx="1"/>
          </p:nvPr>
        </p:nvSpPr>
        <p:spPr>
          <a:xfrm>
            <a:off x="677334" y="1806628"/>
            <a:ext cx="8596668" cy="3880773"/>
          </a:xfrm>
        </p:spPr>
        <p:txBody>
          <a:bodyPr>
            <a:noAutofit/>
          </a:bodyPr>
          <a:lstStyle/>
          <a:p>
            <a:r>
              <a:rPr lang="en-GB" sz="2400" dirty="0" smtClean="0">
                <a:latin typeface="Candara" panose="020E0502030303020204" pitchFamily="34" charset="0"/>
              </a:rPr>
              <a:t>To </a:t>
            </a:r>
            <a:r>
              <a:rPr lang="en-GB" sz="2400" dirty="0">
                <a:latin typeface="Candara" panose="020E0502030303020204" pitchFamily="34" charset="0"/>
              </a:rPr>
              <a:t>take measures to reduce the duration, </a:t>
            </a:r>
            <a:r>
              <a:rPr lang="en-GB" sz="2400" dirty="0" smtClean="0">
                <a:latin typeface="Candara" panose="020E0502030303020204" pitchFamily="34" charset="0"/>
              </a:rPr>
              <a:t>intensity and/or </a:t>
            </a:r>
            <a:r>
              <a:rPr lang="en-GB" sz="2400" dirty="0">
                <a:latin typeface="Candara" panose="020E0502030303020204" pitchFamily="34" charset="0"/>
              </a:rPr>
              <a:t>extent of impacts to </a:t>
            </a:r>
            <a:r>
              <a:rPr lang="en-GB" sz="2400" dirty="0" smtClean="0">
                <a:latin typeface="Candara" panose="020E0502030303020204" pitchFamily="34" charset="0"/>
              </a:rPr>
              <a:t>biodiversity</a:t>
            </a:r>
          </a:p>
          <a:p>
            <a:r>
              <a:rPr lang="en-GB" sz="2400" dirty="0">
                <a:latin typeface="Candara" panose="020E0502030303020204" pitchFamily="34" charset="0"/>
              </a:rPr>
              <a:t>Where avoidance is not feasible, it is essential </a:t>
            </a:r>
            <a:r>
              <a:rPr lang="en-GB" sz="2400" dirty="0" smtClean="0">
                <a:latin typeface="Candara" panose="020E0502030303020204" pitchFamily="34" charset="0"/>
              </a:rPr>
              <a:t>to minimize </a:t>
            </a:r>
            <a:r>
              <a:rPr lang="en-GB" sz="2400" dirty="0">
                <a:latin typeface="Candara" panose="020E0502030303020204" pitchFamily="34" charset="0"/>
              </a:rPr>
              <a:t>any potential negative impacts by </a:t>
            </a:r>
            <a:r>
              <a:rPr lang="en-GB" sz="2400" dirty="0" smtClean="0">
                <a:latin typeface="Candara" panose="020E0502030303020204" pitchFamily="34" charset="0"/>
              </a:rPr>
              <a:t>modifying the </a:t>
            </a:r>
            <a:r>
              <a:rPr lang="en-GB" sz="2400" dirty="0">
                <a:latin typeface="Candara" panose="020E0502030303020204" pitchFamily="34" charset="0"/>
              </a:rPr>
              <a:t>project design and strategy to the fullest </a:t>
            </a:r>
            <a:r>
              <a:rPr lang="en-GB" sz="2400" dirty="0" smtClean="0">
                <a:latin typeface="Candara" panose="020E0502030303020204" pitchFamily="34" charset="0"/>
              </a:rPr>
              <a:t>extent</a:t>
            </a:r>
            <a:endParaRPr lang="en-GB" sz="2400" dirty="0">
              <a:latin typeface="Candara" panose="020E0502030303020204" pitchFamily="34" charset="0"/>
            </a:endParaRPr>
          </a:p>
          <a:p>
            <a:r>
              <a:rPr lang="en-GB" sz="2400" dirty="0" smtClean="0">
                <a:latin typeface="Candara" panose="020E0502030303020204" pitchFamily="34" charset="0"/>
              </a:rPr>
              <a:t>Examples:</a:t>
            </a:r>
          </a:p>
          <a:p>
            <a:pPr lvl="1"/>
            <a:r>
              <a:rPr lang="en-GB" sz="2200" dirty="0">
                <a:latin typeface="Candara" panose="020E0502030303020204" pitchFamily="34" charset="0"/>
              </a:rPr>
              <a:t>I</a:t>
            </a:r>
            <a:r>
              <a:rPr lang="en-GB" sz="2200" dirty="0" smtClean="0">
                <a:latin typeface="Candara" panose="020E0502030303020204" pitchFamily="34" charset="0"/>
              </a:rPr>
              <a:t>ndicate </a:t>
            </a:r>
            <a:r>
              <a:rPr lang="en-GB" sz="2200" dirty="0">
                <a:latin typeface="Candara" panose="020E0502030303020204" pitchFamily="34" charset="0"/>
              </a:rPr>
              <a:t>retained vegetation e.g. hedgerows and existing trees;</a:t>
            </a:r>
          </a:p>
          <a:p>
            <a:pPr lvl="1"/>
            <a:r>
              <a:rPr lang="en-GB" sz="2200" dirty="0" smtClean="0">
                <a:latin typeface="Candara" panose="020E0502030303020204" pitchFamily="34" charset="0"/>
              </a:rPr>
              <a:t>Limiting </a:t>
            </a:r>
            <a:r>
              <a:rPr lang="en-GB" sz="2200" dirty="0">
                <a:latin typeface="Candara" panose="020E0502030303020204" pitchFamily="34" charset="0"/>
              </a:rPr>
              <a:t>the size of the site / protecting key areas;</a:t>
            </a:r>
          </a:p>
          <a:p>
            <a:pPr lvl="1"/>
            <a:r>
              <a:rPr lang="en-GB" sz="2200" dirty="0">
                <a:latin typeface="Candara" panose="020E0502030303020204" pitchFamily="34" charset="0"/>
              </a:rPr>
              <a:t>S</a:t>
            </a:r>
            <a:r>
              <a:rPr lang="en-GB" sz="2200" dirty="0" smtClean="0">
                <a:latin typeface="Candara" panose="020E0502030303020204" pitchFamily="34" charset="0"/>
              </a:rPr>
              <a:t>ensitive </a:t>
            </a:r>
            <a:r>
              <a:rPr lang="en-GB" sz="2200" dirty="0">
                <a:latin typeface="Candara" panose="020E0502030303020204" pitchFamily="34" charset="0"/>
              </a:rPr>
              <a:t>landscape design in line with industry best </a:t>
            </a:r>
            <a:r>
              <a:rPr lang="en-GB" sz="2200" dirty="0" smtClean="0">
                <a:latin typeface="Candara" panose="020E0502030303020204" pitchFamily="34" charset="0"/>
              </a:rPr>
              <a:t>practice e.g</a:t>
            </a:r>
            <a:r>
              <a:rPr lang="en-GB" sz="2200" dirty="0">
                <a:latin typeface="Candara" panose="020E0502030303020204" pitchFamily="34" charset="0"/>
              </a:rPr>
              <a:t>. CIEEM </a:t>
            </a:r>
            <a:r>
              <a:rPr lang="en-GB" sz="2200" dirty="0" smtClean="0">
                <a:latin typeface="Candara" panose="020E0502030303020204" pitchFamily="34" charset="0"/>
              </a:rPr>
              <a:t>BNG</a:t>
            </a:r>
            <a:endParaRPr lang="en-GB" sz="2200"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9056168" y="0"/>
            <a:ext cx="3135832" cy="2205318"/>
          </a:xfrm>
          <a:prstGeom prst="rect">
            <a:avLst/>
          </a:prstGeom>
        </p:spPr>
      </p:pic>
    </p:spTree>
    <p:extLst>
      <p:ext uri="{BB962C8B-B14F-4D97-AF65-F5344CB8AC3E}">
        <p14:creationId xmlns:p14="http://schemas.microsoft.com/office/powerpoint/2010/main" val="3274263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atin typeface="Corbel" panose="020B0503020204020204" pitchFamily="34" charset="0"/>
                <a:cs typeface="Arial" panose="020B0604020202020204" pitchFamily="34" charset="0"/>
              </a:rPr>
              <a:t>Introduction – What is Biodiversity Net Gain (BNG)</a:t>
            </a:r>
            <a:endParaRPr lang="en-GB" b="1" dirty="0">
              <a:latin typeface="Corbel" panose="020B0503020204020204" pitchFamily="34" charset="0"/>
              <a:cs typeface="Arial" panose="020B0604020202020204" pitchFamily="34" charset="0"/>
            </a:endParaRPr>
          </a:p>
        </p:txBody>
      </p:sp>
      <p:sp>
        <p:nvSpPr>
          <p:cNvPr id="3" name="Content Placeholder 2"/>
          <p:cNvSpPr>
            <a:spLocks noGrp="1"/>
          </p:cNvSpPr>
          <p:nvPr>
            <p:ph idx="1"/>
          </p:nvPr>
        </p:nvSpPr>
        <p:spPr>
          <a:xfrm>
            <a:off x="677334" y="2117113"/>
            <a:ext cx="8596668" cy="2714084"/>
          </a:xfrm>
        </p:spPr>
        <p:txBody>
          <a:bodyPr>
            <a:normAutofit fontScale="25000" lnSpcReduction="20000"/>
          </a:bodyPr>
          <a:lstStyle/>
          <a:p>
            <a:pPr>
              <a:spcAft>
                <a:spcPts val="600"/>
              </a:spcAft>
            </a:pPr>
            <a:r>
              <a:rPr lang="en-GB" sz="9600" dirty="0" smtClean="0">
                <a:latin typeface="Candara" panose="020E0502030303020204" pitchFamily="34" charset="0"/>
                <a:ea typeface="Verdana" panose="020B0604030504040204" pitchFamily="34" charset="0"/>
                <a:cs typeface="Arial" panose="020B0604020202020204" pitchFamily="34" charset="0"/>
              </a:rPr>
              <a:t>Biodiversity net gain (BNG) is an approach to development, and/or land management, that aims to leave the natural environment in a measurably better state than it was beforehand</a:t>
            </a:r>
          </a:p>
          <a:p>
            <a:r>
              <a:rPr lang="en-GB" sz="9600" dirty="0" smtClean="0">
                <a:latin typeface="Candara" panose="020E0502030303020204" pitchFamily="34" charset="0"/>
                <a:ea typeface="Verdana" panose="020B0604030504040204" pitchFamily="34" charset="0"/>
                <a:cs typeface="Arial" panose="020B0604020202020204" pitchFamily="34" charset="0"/>
              </a:rPr>
              <a:t>BNG delivers measurable improvements for biodiversity by creating or enhancing habitats in association with development</a:t>
            </a:r>
          </a:p>
          <a:p>
            <a:r>
              <a:rPr lang="en-GB" sz="9600" dirty="0" smtClean="0">
                <a:latin typeface="Candara" panose="020E0502030303020204" pitchFamily="34" charset="0"/>
                <a:ea typeface="Verdana" panose="020B0604030504040204" pitchFamily="34" charset="0"/>
                <a:cs typeface="Arial" panose="020B0604020202020204" pitchFamily="34" charset="0"/>
              </a:rPr>
              <a:t>BNG can be achieved on-site, off-site or through a combination of on-site and off-site measures</a:t>
            </a:r>
          </a:p>
          <a:p>
            <a:endParaRPr lang="en-GB" dirty="0"/>
          </a:p>
        </p:txBody>
      </p:sp>
    </p:spTree>
    <p:extLst>
      <p:ext uri="{BB962C8B-B14F-4D97-AF65-F5344CB8AC3E}">
        <p14:creationId xmlns:p14="http://schemas.microsoft.com/office/powerpoint/2010/main" val="3431983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 mitigate</a:t>
            </a:r>
            <a:endParaRPr lang="en-GB" b="1" dirty="0">
              <a:latin typeface="Corbel" panose="020B0503020204020204" pitchFamily="34" charset="0"/>
            </a:endParaRPr>
          </a:p>
        </p:txBody>
      </p:sp>
      <p:sp>
        <p:nvSpPr>
          <p:cNvPr id="3" name="Content Placeholder 2"/>
          <p:cNvSpPr>
            <a:spLocks noGrp="1"/>
          </p:cNvSpPr>
          <p:nvPr>
            <p:ph idx="1"/>
          </p:nvPr>
        </p:nvSpPr>
        <p:spPr>
          <a:xfrm>
            <a:off x="677334" y="1806628"/>
            <a:ext cx="8596668" cy="3880773"/>
          </a:xfrm>
        </p:spPr>
        <p:txBody>
          <a:bodyPr>
            <a:normAutofit lnSpcReduction="10000"/>
          </a:bodyPr>
          <a:lstStyle/>
          <a:p>
            <a:r>
              <a:rPr lang="en-GB" sz="2400" dirty="0" smtClean="0">
                <a:latin typeface="Candara" panose="020E0502030303020204" pitchFamily="34" charset="0"/>
              </a:rPr>
              <a:t>The </a:t>
            </a:r>
            <a:r>
              <a:rPr lang="en-GB" sz="2400" dirty="0">
                <a:latin typeface="Candara" panose="020E0502030303020204" pitchFamily="34" charset="0"/>
              </a:rPr>
              <a:t>condition of on-site habitat or an </a:t>
            </a:r>
            <a:r>
              <a:rPr lang="en-GB" sz="2400" dirty="0" smtClean="0">
                <a:latin typeface="Candara" panose="020E0502030303020204" pitchFamily="34" charset="0"/>
              </a:rPr>
              <a:t>affected area </a:t>
            </a:r>
            <a:r>
              <a:rPr lang="en-GB" sz="2400" dirty="0">
                <a:latin typeface="Candara" panose="020E0502030303020204" pitchFamily="34" charset="0"/>
              </a:rPr>
              <a:t>is improved and/or protected. </a:t>
            </a:r>
            <a:r>
              <a:rPr lang="en-GB" sz="2400" dirty="0" smtClean="0">
                <a:latin typeface="Candara" panose="020E0502030303020204" pitchFamily="34" charset="0"/>
              </a:rPr>
              <a:t>Including enhance</a:t>
            </a:r>
            <a:r>
              <a:rPr lang="en-GB" sz="2400" dirty="0">
                <a:latin typeface="Candara" panose="020E0502030303020204" pitchFamily="34" charset="0"/>
              </a:rPr>
              <a:t>, restore, or regenerate </a:t>
            </a:r>
            <a:r>
              <a:rPr lang="en-GB" sz="2400" dirty="0" smtClean="0">
                <a:latin typeface="Candara" panose="020E0502030303020204" pitchFamily="34" charset="0"/>
              </a:rPr>
              <a:t>biodiversity on-site</a:t>
            </a:r>
          </a:p>
          <a:p>
            <a:r>
              <a:rPr lang="en-GB" sz="2400" dirty="0">
                <a:latin typeface="Candara" panose="020E0502030303020204" pitchFamily="34" charset="0"/>
              </a:rPr>
              <a:t>All non-avoidable ecological damage must </a:t>
            </a:r>
            <a:r>
              <a:rPr lang="en-GB" sz="2400" dirty="0" smtClean="0">
                <a:latin typeface="Candara" panose="020E0502030303020204" pitchFamily="34" charset="0"/>
              </a:rPr>
              <a:t>be adequately </a:t>
            </a:r>
            <a:r>
              <a:rPr lang="en-GB" sz="2400" dirty="0">
                <a:latin typeface="Candara" panose="020E0502030303020204" pitchFamily="34" charset="0"/>
              </a:rPr>
              <a:t>replaced/ mitigated for with the </a:t>
            </a:r>
            <a:r>
              <a:rPr lang="en-GB" sz="2400" dirty="0" smtClean="0">
                <a:latin typeface="Candara" panose="020E0502030303020204" pitchFamily="34" charset="0"/>
              </a:rPr>
              <a:t>guidance and </a:t>
            </a:r>
            <a:r>
              <a:rPr lang="en-GB" sz="2400" dirty="0">
                <a:latin typeface="Candara" panose="020E0502030303020204" pitchFamily="34" charset="0"/>
              </a:rPr>
              <a:t>expertise of a trained </a:t>
            </a:r>
            <a:r>
              <a:rPr lang="en-GB" sz="2400" dirty="0" smtClean="0">
                <a:latin typeface="Candara" panose="020E0502030303020204" pitchFamily="34" charset="0"/>
              </a:rPr>
              <a:t>ecologist</a:t>
            </a:r>
          </a:p>
          <a:p>
            <a:r>
              <a:rPr lang="en-GB" sz="2400" dirty="0" smtClean="0">
                <a:latin typeface="Candara" panose="020E0502030303020204" pitchFamily="34" charset="0"/>
              </a:rPr>
              <a:t>Examples:</a:t>
            </a:r>
          </a:p>
          <a:p>
            <a:pPr lvl="1"/>
            <a:r>
              <a:rPr lang="en-GB" sz="2200" dirty="0" smtClean="0">
                <a:latin typeface="Candara" panose="020E0502030303020204" pitchFamily="34" charset="0"/>
              </a:rPr>
              <a:t>Replanting, timing works</a:t>
            </a:r>
          </a:p>
          <a:p>
            <a:pPr lvl="1"/>
            <a:r>
              <a:rPr lang="en-GB" sz="2200" dirty="0">
                <a:latin typeface="Candara" panose="020E0502030303020204" pitchFamily="34" charset="0"/>
              </a:rPr>
              <a:t>Redesigning aspects of the site to reduce the impacts (</a:t>
            </a:r>
            <a:r>
              <a:rPr lang="en-GB" sz="2200" dirty="0" smtClean="0">
                <a:latin typeface="Candara" panose="020E0502030303020204" pitchFamily="34" charset="0"/>
              </a:rPr>
              <a:t>such as </a:t>
            </a:r>
            <a:r>
              <a:rPr lang="en-GB" sz="2200" dirty="0">
                <a:latin typeface="Candara" panose="020E0502030303020204" pitchFamily="34" charset="0"/>
              </a:rPr>
              <a:t>lighting).</a:t>
            </a:r>
            <a:endParaRPr lang="en-GB" sz="2200" dirty="0" smtClean="0">
              <a:latin typeface="Candara" panose="020E0502030303020204" pitchFamily="34" charset="0"/>
            </a:endParaRPr>
          </a:p>
          <a:p>
            <a:pPr lvl="1"/>
            <a:endParaRPr lang="en-GB" sz="2200"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8676081" y="0"/>
            <a:ext cx="3515919" cy="2940423"/>
          </a:xfrm>
          <a:prstGeom prst="rect">
            <a:avLst/>
          </a:prstGeom>
        </p:spPr>
      </p:pic>
    </p:spTree>
    <p:extLst>
      <p:ext uri="{BB962C8B-B14F-4D97-AF65-F5344CB8AC3E}">
        <p14:creationId xmlns:p14="http://schemas.microsoft.com/office/powerpoint/2010/main" val="1556786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rPr>
              <a:t>Mitigation hierarchy – compensate or offset</a:t>
            </a:r>
            <a:endParaRPr lang="en-GB" b="1" dirty="0">
              <a:latin typeface="Corbel" panose="020B0503020204020204" pitchFamily="34" charset="0"/>
            </a:endParaRPr>
          </a:p>
        </p:txBody>
      </p:sp>
      <p:sp>
        <p:nvSpPr>
          <p:cNvPr id="3" name="Content Placeholder 2"/>
          <p:cNvSpPr>
            <a:spLocks noGrp="1"/>
          </p:cNvSpPr>
          <p:nvPr>
            <p:ph idx="1"/>
          </p:nvPr>
        </p:nvSpPr>
        <p:spPr>
          <a:xfrm>
            <a:off x="677334" y="1930400"/>
            <a:ext cx="8596668" cy="3880773"/>
          </a:xfrm>
        </p:spPr>
        <p:txBody>
          <a:bodyPr>
            <a:noAutofit/>
          </a:bodyPr>
          <a:lstStyle/>
          <a:p>
            <a:r>
              <a:rPr lang="en-GB" sz="2400" dirty="0" smtClean="0">
                <a:latin typeface="Candara" panose="020E0502030303020204" pitchFamily="34" charset="0"/>
              </a:rPr>
              <a:t>Compensating </a:t>
            </a:r>
            <a:r>
              <a:rPr lang="en-GB" sz="2400" dirty="0">
                <a:latin typeface="Candara" panose="020E0502030303020204" pitchFamily="34" charset="0"/>
              </a:rPr>
              <a:t>for any residual, </a:t>
            </a:r>
            <a:r>
              <a:rPr lang="en-GB" sz="2400" dirty="0" smtClean="0">
                <a:latin typeface="Candara" panose="020E0502030303020204" pitchFamily="34" charset="0"/>
              </a:rPr>
              <a:t>adverse, unavoidable </a:t>
            </a:r>
            <a:r>
              <a:rPr lang="en-GB" sz="2400" dirty="0">
                <a:latin typeface="Candara" panose="020E0502030303020204" pitchFamily="34" charset="0"/>
              </a:rPr>
              <a:t>impacts after full </a:t>
            </a:r>
            <a:r>
              <a:rPr lang="en-GB" sz="2400" dirty="0" smtClean="0">
                <a:latin typeface="Candara" panose="020E0502030303020204" pitchFamily="34" charset="0"/>
              </a:rPr>
              <a:t>implementation: onsite </a:t>
            </a:r>
            <a:r>
              <a:rPr lang="en-GB" sz="2400" dirty="0">
                <a:latin typeface="Candara" panose="020E0502030303020204" pitchFamily="34" charset="0"/>
              </a:rPr>
              <a:t>or </a:t>
            </a:r>
            <a:r>
              <a:rPr lang="en-GB" sz="2400" dirty="0" smtClean="0">
                <a:latin typeface="Candara" panose="020E0502030303020204" pitchFamily="34" charset="0"/>
              </a:rPr>
              <a:t>offsite</a:t>
            </a:r>
          </a:p>
          <a:p>
            <a:r>
              <a:rPr lang="en-GB" sz="2400" dirty="0">
                <a:latin typeface="Candara" panose="020E0502030303020204" pitchFamily="34" charset="0"/>
              </a:rPr>
              <a:t>The final resort after all other options have </a:t>
            </a:r>
            <a:r>
              <a:rPr lang="en-GB" sz="2400" dirty="0" smtClean="0">
                <a:latin typeface="Candara" panose="020E0502030303020204" pitchFamily="34" charset="0"/>
              </a:rPr>
              <a:t>been exhausted </a:t>
            </a:r>
            <a:r>
              <a:rPr lang="en-GB" sz="2400" dirty="0">
                <a:latin typeface="Candara" panose="020E0502030303020204" pitchFamily="34" charset="0"/>
              </a:rPr>
              <a:t>as the </a:t>
            </a:r>
            <a:r>
              <a:rPr lang="en-GB" sz="2400" dirty="0" smtClean="0">
                <a:latin typeface="Candara" panose="020E0502030303020204" pitchFamily="34" charset="0"/>
              </a:rPr>
              <a:t>most expensive</a:t>
            </a:r>
            <a:r>
              <a:rPr lang="en-GB" sz="2400" dirty="0">
                <a:latin typeface="Candara" panose="020E0502030303020204" pitchFamily="34" charset="0"/>
              </a:rPr>
              <a:t>, complex, </a:t>
            </a:r>
            <a:r>
              <a:rPr lang="en-GB" sz="2400" dirty="0" smtClean="0">
                <a:latin typeface="Candara" panose="020E0502030303020204" pitchFamily="34" charset="0"/>
              </a:rPr>
              <a:t>and high-risk approach</a:t>
            </a:r>
          </a:p>
          <a:p>
            <a:r>
              <a:rPr lang="en-GB" sz="2400" dirty="0" smtClean="0">
                <a:latin typeface="Candara" panose="020E0502030303020204" pitchFamily="34" charset="0"/>
              </a:rPr>
              <a:t>Examples:</a:t>
            </a:r>
          </a:p>
          <a:p>
            <a:pPr lvl="1"/>
            <a:r>
              <a:rPr lang="en-GB" sz="2200" dirty="0">
                <a:latin typeface="Candara" panose="020E0502030303020204" pitchFamily="34" charset="0"/>
              </a:rPr>
              <a:t>Using the biodiversity net gain offsetting mechanisms, </a:t>
            </a:r>
            <a:r>
              <a:rPr lang="en-GB" sz="2200" dirty="0" smtClean="0">
                <a:latin typeface="Candara" panose="020E0502030303020204" pitchFamily="34" charset="0"/>
              </a:rPr>
              <a:t>including through </a:t>
            </a:r>
            <a:r>
              <a:rPr lang="en-GB" sz="2200" dirty="0">
                <a:latin typeface="Candara" panose="020E0502030303020204" pitchFamily="34" charset="0"/>
              </a:rPr>
              <a:t>the creation or enhancement of off-site habitats, </a:t>
            </a:r>
            <a:r>
              <a:rPr lang="en-GB" sz="2200" dirty="0" smtClean="0">
                <a:latin typeface="Candara" panose="020E0502030303020204" pitchFamily="34" charset="0"/>
              </a:rPr>
              <a:t>either on </a:t>
            </a:r>
            <a:r>
              <a:rPr lang="en-GB" sz="2200" dirty="0">
                <a:latin typeface="Candara" panose="020E0502030303020204" pitchFamily="34" charset="0"/>
              </a:rPr>
              <a:t>owned land, by purchasing biodiversity units on the </a:t>
            </a:r>
            <a:r>
              <a:rPr lang="en-GB" sz="2200" dirty="0" smtClean="0">
                <a:latin typeface="Candara" panose="020E0502030303020204" pitchFamily="34" charset="0"/>
              </a:rPr>
              <a:t>market, or </a:t>
            </a:r>
            <a:r>
              <a:rPr lang="en-GB" sz="2200" dirty="0">
                <a:latin typeface="Candara" panose="020E0502030303020204" pitchFamily="34" charset="0"/>
              </a:rPr>
              <a:t>statutory </a:t>
            </a:r>
            <a:r>
              <a:rPr lang="en-GB" sz="2200" dirty="0" smtClean="0">
                <a:latin typeface="Candara" panose="020E0502030303020204" pitchFamily="34" charset="0"/>
              </a:rPr>
              <a:t>credits.</a:t>
            </a:r>
            <a:endParaRPr lang="en-GB" sz="2200"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9000564" y="1"/>
            <a:ext cx="3191435" cy="1942262"/>
          </a:xfrm>
          <a:prstGeom prst="rect">
            <a:avLst/>
          </a:prstGeom>
        </p:spPr>
      </p:pic>
    </p:spTree>
    <p:extLst>
      <p:ext uri="{BB962C8B-B14F-4D97-AF65-F5344CB8AC3E}">
        <p14:creationId xmlns:p14="http://schemas.microsoft.com/office/powerpoint/2010/main" val="2127298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7334" y="1270000"/>
            <a:ext cx="9085006" cy="5287255"/>
          </a:xfrm>
          <a:prstGeom prst="rect">
            <a:avLst/>
          </a:prstGeom>
        </p:spPr>
      </p:pic>
      <p:sp>
        <p:nvSpPr>
          <p:cNvPr id="2" name="Title 1"/>
          <p:cNvSpPr>
            <a:spLocks noGrp="1"/>
          </p:cNvSpPr>
          <p:nvPr>
            <p:ph type="title"/>
          </p:nvPr>
        </p:nvSpPr>
        <p:spPr/>
        <p:txBody>
          <a:bodyPr>
            <a:normAutofit/>
          </a:bodyPr>
          <a:lstStyle/>
          <a:p>
            <a:r>
              <a:rPr lang="en-GB" b="1" dirty="0">
                <a:latin typeface="Corbel" panose="020B0503020204020204" pitchFamily="34" charset="0"/>
              </a:rPr>
              <a:t>Anti trashing</a:t>
            </a:r>
          </a:p>
        </p:txBody>
      </p:sp>
      <p:pic>
        <p:nvPicPr>
          <p:cNvPr id="5" name="Picture 4"/>
          <p:cNvPicPr>
            <a:picLocks noChangeAspect="1"/>
          </p:cNvPicPr>
          <p:nvPr/>
        </p:nvPicPr>
        <p:blipFill>
          <a:blip r:embed="rId4"/>
          <a:stretch>
            <a:fillRect/>
          </a:stretch>
        </p:blipFill>
        <p:spPr>
          <a:xfrm>
            <a:off x="579880" y="1270000"/>
            <a:ext cx="9182460" cy="5322444"/>
          </a:xfrm>
          <a:prstGeom prst="rect">
            <a:avLst/>
          </a:prstGeom>
        </p:spPr>
      </p:pic>
    </p:spTree>
    <p:extLst>
      <p:ext uri="{BB962C8B-B14F-4D97-AF65-F5344CB8AC3E}">
        <p14:creationId xmlns:p14="http://schemas.microsoft.com/office/powerpoint/2010/main" val="33821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Anti trashing</a:t>
            </a:r>
          </a:p>
        </p:txBody>
      </p:sp>
      <p:pic>
        <p:nvPicPr>
          <p:cNvPr id="4" name="Picture 3"/>
          <p:cNvPicPr>
            <a:picLocks noChangeAspect="1"/>
          </p:cNvPicPr>
          <p:nvPr/>
        </p:nvPicPr>
        <p:blipFill>
          <a:blip r:embed="rId2"/>
          <a:stretch>
            <a:fillRect/>
          </a:stretch>
        </p:blipFill>
        <p:spPr>
          <a:xfrm>
            <a:off x="677334" y="1270000"/>
            <a:ext cx="10315575" cy="5057775"/>
          </a:xfrm>
          <a:prstGeom prst="rect">
            <a:avLst/>
          </a:prstGeom>
        </p:spPr>
      </p:pic>
      <p:grpSp>
        <p:nvGrpSpPr>
          <p:cNvPr id="7" name="Group 6"/>
          <p:cNvGrpSpPr/>
          <p:nvPr/>
        </p:nvGrpSpPr>
        <p:grpSpPr>
          <a:xfrm>
            <a:off x="4837471" y="2875935"/>
            <a:ext cx="6017342" cy="2227007"/>
            <a:chOff x="4837471" y="2875935"/>
            <a:chExt cx="6017342" cy="2227007"/>
          </a:xfrm>
        </p:grpSpPr>
        <p:sp>
          <p:nvSpPr>
            <p:cNvPr id="5" name="Freeform 4"/>
            <p:cNvSpPr/>
            <p:nvPr/>
          </p:nvSpPr>
          <p:spPr>
            <a:xfrm>
              <a:off x="4837471" y="3628103"/>
              <a:ext cx="1519084" cy="1474839"/>
            </a:xfrm>
            <a:custGeom>
              <a:avLst/>
              <a:gdLst>
                <a:gd name="connsiteX0" fmla="*/ 0 w 1519084"/>
                <a:gd name="connsiteY0" fmla="*/ 1474839 h 1474839"/>
                <a:gd name="connsiteX1" fmla="*/ 1268361 w 1519084"/>
                <a:gd name="connsiteY1" fmla="*/ 1150374 h 1474839"/>
                <a:gd name="connsiteX2" fmla="*/ 1519084 w 1519084"/>
                <a:gd name="connsiteY2" fmla="*/ 0 h 1474839"/>
                <a:gd name="connsiteX3" fmla="*/ 1047135 w 1519084"/>
                <a:gd name="connsiteY3" fmla="*/ 147484 h 1474839"/>
                <a:gd name="connsiteX4" fmla="*/ 560439 w 1519084"/>
                <a:gd name="connsiteY4" fmla="*/ 471949 h 1474839"/>
                <a:gd name="connsiteX5" fmla="*/ 206477 w 1519084"/>
                <a:gd name="connsiteY5" fmla="*/ 870155 h 1474839"/>
                <a:gd name="connsiteX6" fmla="*/ 117987 w 1519084"/>
                <a:gd name="connsiteY6" fmla="*/ 1209368 h 1474839"/>
                <a:gd name="connsiteX7" fmla="*/ 0 w 1519084"/>
                <a:gd name="connsiteY7" fmla="*/ 1474839 h 147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084" h="1474839">
                  <a:moveTo>
                    <a:pt x="0" y="1474839"/>
                  </a:moveTo>
                  <a:lnTo>
                    <a:pt x="1268361" y="1150374"/>
                  </a:lnTo>
                  <a:lnTo>
                    <a:pt x="1519084" y="0"/>
                  </a:lnTo>
                  <a:lnTo>
                    <a:pt x="1047135" y="147484"/>
                  </a:lnTo>
                  <a:lnTo>
                    <a:pt x="560439" y="471949"/>
                  </a:lnTo>
                  <a:lnTo>
                    <a:pt x="206477" y="870155"/>
                  </a:lnTo>
                  <a:lnTo>
                    <a:pt x="117987" y="1209368"/>
                  </a:lnTo>
                  <a:lnTo>
                    <a:pt x="0" y="1474839"/>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527458" y="2875935"/>
              <a:ext cx="1327355" cy="1150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2423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Anti trashing</a:t>
            </a:r>
          </a:p>
        </p:txBody>
      </p:sp>
      <p:pic>
        <p:nvPicPr>
          <p:cNvPr id="3" name="Picture 2"/>
          <p:cNvPicPr>
            <a:picLocks noChangeAspect="1"/>
          </p:cNvPicPr>
          <p:nvPr/>
        </p:nvPicPr>
        <p:blipFill>
          <a:blip r:embed="rId2"/>
          <a:stretch>
            <a:fillRect/>
          </a:stretch>
        </p:blipFill>
        <p:spPr>
          <a:xfrm>
            <a:off x="429861" y="1270000"/>
            <a:ext cx="9091613" cy="5095412"/>
          </a:xfrm>
          <a:prstGeom prst="rect">
            <a:avLst/>
          </a:prstGeom>
        </p:spPr>
      </p:pic>
    </p:spTree>
    <p:extLst>
      <p:ext uri="{BB962C8B-B14F-4D97-AF65-F5344CB8AC3E}">
        <p14:creationId xmlns:p14="http://schemas.microsoft.com/office/powerpoint/2010/main" val="537953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Anti trashing</a:t>
            </a:r>
          </a:p>
        </p:txBody>
      </p:sp>
      <p:sp>
        <p:nvSpPr>
          <p:cNvPr id="3" name="Content Placeholder 2"/>
          <p:cNvSpPr>
            <a:spLocks noGrp="1"/>
          </p:cNvSpPr>
          <p:nvPr>
            <p:ph idx="1"/>
          </p:nvPr>
        </p:nvSpPr>
        <p:spPr>
          <a:xfrm>
            <a:off x="677334" y="1564968"/>
            <a:ext cx="8596668" cy="3880773"/>
          </a:xfrm>
          <a:noFill/>
        </p:spPr>
        <p:txBody>
          <a:bodyPr>
            <a:noAutofit/>
          </a:bodyPr>
          <a:lstStyle/>
          <a:p>
            <a:r>
              <a:rPr lang="en-GB" sz="2400" dirty="0" smtClean="0">
                <a:latin typeface="Candara" panose="020E0502030303020204" pitchFamily="34" charset="0"/>
              </a:rPr>
              <a:t>The LPA </a:t>
            </a:r>
            <a:r>
              <a:rPr lang="en-GB" sz="2400" dirty="0">
                <a:latin typeface="Candara" panose="020E0502030303020204" pitchFamily="34" charset="0"/>
              </a:rPr>
              <a:t>will </a:t>
            </a:r>
            <a:r>
              <a:rPr lang="en-GB" sz="2400" dirty="0" smtClean="0">
                <a:latin typeface="Candara" panose="020E0502030303020204" pitchFamily="34" charset="0"/>
              </a:rPr>
              <a:t>check </a:t>
            </a:r>
            <a:r>
              <a:rPr lang="en-GB" sz="2400" dirty="0">
                <a:latin typeface="Candara" panose="020E0502030303020204" pitchFamily="34" charset="0"/>
              </a:rPr>
              <a:t>if correct pre-development onsite value is being declared in the Biodiversity Gain </a:t>
            </a:r>
            <a:r>
              <a:rPr lang="en-GB" sz="2400" dirty="0" smtClean="0">
                <a:latin typeface="Candara" panose="020E0502030303020204" pitchFamily="34" charset="0"/>
              </a:rPr>
              <a:t>Plan</a:t>
            </a:r>
          </a:p>
          <a:p>
            <a:r>
              <a:rPr lang="en-GB" sz="2400" dirty="0" smtClean="0">
                <a:latin typeface="Candara" panose="020E0502030303020204" pitchFamily="34" charset="0"/>
              </a:rPr>
              <a:t>Any activities </a:t>
            </a:r>
            <a:r>
              <a:rPr lang="en-GB" sz="2400" dirty="0">
                <a:latin typeface="Candara" panose="020E0502030303020204" pitchFamily="34" charset="0"/>
              </a:rPr>
              <a:t>on / after 30 January </a:t>
            </a:r>
            <a:r>
              <a:rPr lang="en-GB" sz="2400" dirty="0" smtClean="0">
                <a:latin typeface="Candara" panose="020E0502030303020204" pitchFamily="34" charset="0"/>
              </a:rPr>
              <a:t>2020 that have contributed to the downgrading of a sites biodiversity value, e.g., vegetation clearance, will not be accepted as the baseline value for the site</a:t>
            </a:r>
          </a:p>
          <a:p>
            <a:pPr lvl="1"/>
            <a:r>
              <a:rPr lang="en-GB" sz="2200" dirty="0" smtClean="0">
                <a:latin typeface="Candara" panose="020E0502030303020204" pitchFamily="34" charset="0"/>
              </a:rPr>
              <a:t>This includes if a site is ‘trashed’ and then sold on</a:t>
            </a:r>
            <a:endParaRPr lang="en-GB" sz="2200" dirty="0">
              <a:latin typeface="Candara" panose="020E0502030303020204" pitchFamily="34" charset="0"/>
            </a:endParaRPr>
          </a:p>
          <a:p>
            <a:pPr marL="342900" lvl="1" indent="-342900"/>
            <a:r>
              <a:rPr lang="en-GB" sz="2400" dirty="0" smtClean="0">
                <a:latin typeface="Candara" panose="020E0502030303020204" pitchFamily="34" charset="0"/>
              </a:rPr>
              <a:t>The </a:t>
            </a:r>
            <a:r>
              <a:rPr lang="en-GB" sz="2400" dirty="0">
                <a:latin typeface="Candara" panose="020E0502030303020204" pitchFamily="34" charset="0"/>
              </a:rPr>
              <a:t>pre-development onsite value is the value immediately </a:t>
            </a:r>
            <a:r>
              <a:rPr lang="en-GB" sz="2400" dirty="0" smtClean="0">
                <a:latin typeface="Candara" panose="020E0502030303020204" pitchFamily="34" charset="0"/>
              </a:rPr>
              <a:t>before site clearance will be used</a:t>
            </a:r>
            <a:endParaRPr lang="en-GB" sz="2400" dirty="0">
              <a:latin typeface="Candara" panose="020E0502030303020204" pitchFamily="34" charset="0"/>
            </a:endParaRPr>
          </a:p>
          <a:p>
            <a:pPr marL="742950" lvl="2" indent="-342900"/>
            <a:r>
              <a:rPr lang="en-GB" sz="2200" dirty="0" smtClean="0">
                <a:latin typeface="Candara" panose="020E0502030303020204" pitchFamily="34" charset="0"/>
              </a:rPr>
              <a:t>The </a:t>
            </a:r>
            <a:r>
              <a:rPr lang="en-GB" sz="2200" dirty="0">
                <a:latin typeface="Candara" panose="020E0502030303020204" pitchFamily="34" charset="0"/>
              </a:rPr>
              <a:t>pre-trashing value will assume any habitats were in ‘good’ </a:t>
            </a:r>
            <a:r>
              <a:rPr lang="en-GB" sz="2200" dirty="0" smtClean="0">
                <a:latin typeface="Candara" panose="020E0502030303020204" pitchFamily="34" charset="0"/>
              </a:rPr>
              <a:t>condition</a:t>
            </a:r>
            <a:endParaRPr lang="en-GB" sz="2200" dirty="0">
              <a:latin typeface="Candara" panose="020E0502030303020204" pitchFamily="34" charset="0"/>
            </a:endParaRPr>
          </a:p>
        </p:txBody>
      </p:sp>
    </p:spTree>
    <p:extLst>
      <p:ext uri="{BB962C8B-B14F-4D97-AF65-F5344CB8AC3E}">
        <p14:creationId xmlns:p14="http://schemas.microsoft.com/office/powerpoint/2010/main" val="1367933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Biodiversity Metric 4.0</a:t>
            </a:r>
          </a:p>
        </p:txBody>
      </p:sp>
      <p:pic>
        <p:nvPicPr>
          <p:cNvPr id="4" name="Content Placeholder 3"/>
          <p:cNvPicPr>
            <a:picLocks noGrp="1" noChangeAspect="1"/>
          </p:cNvPicPr>
          <p:nvPr>
            <p:ph idx="1"/>
          </p:nvPr>
        </p:nvPicPr>
        <p:blipFill>
          <a:blip r:embed="rId2"/>
          <a:stretch>
            <a:fillRect/>
          </a:stretch>
        </p:blipFill>
        <p:spPr>
          <a:xfrm>
            <a:off x="677334" y="1270000"/>
            <a:ext cx="8730737" cy="5087261"/>
          </a:xfrm>
          <a:prstGeom prst="rect">
            <a:avLst/>
          </a:prstGeom>
        </p:spPr>
      </p:pic>
      <p:sp>
        <p:nvSpPr>
          <p:cNvPr id="5" name="Rectangle 4"/>
          <p:cNvSpPr/>
          <p:nvPr/>
        </p:nvSpPr>
        <p:spPr>
          <a:xfrm>
            <a:off x="677334" y="2905432"/>
            <a:ext cx="3935306" cy="34518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562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Biodiversity Metric 4.0 – The Rules!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542" y="468554"/>
            <a:ext cx="2616253" cy="1461846"/>
          </a:xfrm>
          <a:prstGeom prst="rect">
            <a:avLst/>
          </a:prstGeom>
        </p:spPr>
      </p:pic>
      <p:pic>
        <p:nvPicPr>
          <p:cNvPr id="9" name="Picture 8"/>
          <p:cNvPicPr>
            <a:picLocks noChangeAspect="1"/>
          </p:cNvPicPr>
          <p:nvPr/>
        </p:nvPicPr>
        <p:blipFill>
          <a:blip r:embed="rId4"/>
          <a:stretch>
            <a:fillRect/>
          </a:stretch>
        </p:blipFill>
        <p:spPr>
          <a:xfrm>
            <a:off x="677334" y="1199477"/>
            <a:ext cx="6106924" cy="4990704"/>
          </a:xfrm>
          <a:prstGeom prst="rect">
            <a:avLst/>
          </a:prstGeom>
        </p:spPr>
      </p:pic>
      <p:sp>
        <p:nvSpPr>
          <p:cNvPr id="10" name="TextBox 9"/>
          <p:cNvSpPr txBox="1"/>
          <p:nvPr/>
        </p:nvSpPr>
        <p:spPr>
          <a:xfrm>
            <a:off x="471948" y="6333701"/>
            <a:ext cx="9822426" cy="400110"/>
          </a:xfrm>
          <a:prstGeom prst="rect">
            <a:avLst/>
          </a:prstGeom>
          <a:noFill/>
        </p:spPr>
        <p:txBody>
          <a:bodyPr wrap="square" rtlCol="0">
            <a:spAutoFit/>
          </a:bodyPr>
          <a:lstStyle/>
          <a:p>
            <a:r>
              <a:rPr lang="en-GB" sz="2000" dirty="0" smtClean="0"/>
              <a:t>Natural England (2023). </a:t>
            </a:r>
            <a:r>
              <a:rPr lang="en-GB" sz="2000" dirty="0"/>
              <a:t>The Biodiversity Metric </a:t>
            </a:r>
            <a:r>
              <a:rPr lang="en-GB" sz="2000" dirty="0" smtClean="0"/>
              <a:t>4.0 User Guide. </a:t>
            </a:r>
            <a:endParaRPr lang="en-GB" sz="2000" dirty="0"/>
          </a:p>
        </p:txBody>
      </p:sp>
      <p:sp>
        <p:nvSpPr>
          <p:cNvPr id="11" name="Rectangle 10"/>
          <p:cNvSpPr/>
          <p:nvPr/>
        </p:nvSpPr>
        <p:spPr>
          <a:xfrm>
            <a:off x="2271252" y="3185652"/>
            <a:ext cx="4365522" cy="7374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425762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7334" y="1343256"/>
            <a:ext cx="7025574" cy="5077979"/>
          </a:xfrm>
          <a:prstGeom prst="rect">
            <a:avLst/>
          </a:prstGeom>
        </p:spPr>
      </p:pic>
      <p:sp>
        <p:nvSpPr>
          <p:cNvPr id="2" name="Title 1"/>
          <p:cNvSpPr>
            <a:spLocks noGrp="1"/>
          </p:cNvSpPr>
          <p:nvPr>
            <p:ph type="title"/>
          </p:nvPr>
        </p:nvSpPr>
        <p:spPr/>
        <p:txBody>
          <a:bodyPr>
            <a:normAutofit/>
          </a:bodyPr>
          <a:lstStyle/>
          <a:p>
            <a:r>
              <a:rPr lang="en-GB" b="1" dirty="0">
                <a:latin typeface="Corbel" panose="020B0503020204020204" pitchFamily="34" charset="0"/>
              </a:rPr>
              <a:t>Baseline – Area habitats</a:t>
            </a:r>
          </a:p>
        </p:txBody>
      </p:sp>
      <p:sp>
        <p:nvSpPr>
          <p:cNvPr id="7" name="TextBox 6"/>
          <p:cNvSpPr txBox="1"/>
          <p:nvPr/>
        </p:nvSpPr>
        <p:spPr>
          <a:xfrm>
            <a:off x="677334" y="1270000"/>
            <a:ext cx="6710516"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latin typeface="Candara" panose="020E0502030303020204" pitchFamily="34" charset="0"/>
              </a:rPr>
              <a:t>Measured in hectares (Ha)</a:t>
            </a:r>
          </a:p>
        </p:txBody>
      </p:sp>
      <p:pic>
        <p:nvPicPr>
          <p:cNvPr id="8" name="Picture 7"/>
          <p:cNvPicPr>
            <a:picLocks noChangeAspect="1"/>
          </p:cNvPicPr>
          <p:nvPr/>
        </p:nvPicPr>
        <p:blipFill>
          <a:blip r:embed="rId4"/>
          <a:stretch>
            <a:fillRect/>
          </a:stretch>
        </p:blipFill>
        <p:spPr>
          <a:xfrm>
            <a:off x="7775332" y="324464"/>
            <a:ext cx="4149696" cy="3061507"/>
          </a:xfrm>
          <a:prstGeom prst="rect">
            <a:avLst/>
          </a:prstGeom>
        </p:spPr>
      </p:pic>
      <p:pic>
        <p:nvPicPr>
          <p:cNvPr id="9" name="Picture 8"/>
          <p:cNvPicPr>
            <a:picLocks noChangeAspect="1"/>
          </p:cNvPicPr>
          <p:nvPr/>
        </p:nvPicPr>
        <p:blipFill>
          <a:blip r:embed="rId5"/>
          <a:stretch>
            <a:fillRect/>
          </a:stretch>
        </p:blipFill>
        <p:spPr>
          <a:xfrm>
            <a:off x="7775332" y="3525884"/>
            <a:ext cx="4149696" cy="3146416"/>
          </a:xfrm>
          <a:prstGeom prst="rect">
            <a:avLst/>
          </a:prstGeom>
        </p:spPr>
      </p:pic>
    </p:spTree>
    <p:extLst>
      <p:ext uri="{BB962C8B-B14F-4D97-AF65-F5344CB8AC3E}">
        <p14:creationId xmlns:p14="http://schemas.microsoft.com/office/powerpoint/2010/main" val="12415287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7334" y="1270000"/>
            <a:ext cx="6675949" cy="5170232"/>
          </a:xfrm>
          <a:prstGeom prst="rect">
            <a:avLst/>
          </a:prstGeom>
        </p:spPr>
      </p:pic>
      <p:sp>
        <p:nvSpPr>
          <p:cNvPr id="2" name="Title 1"/>
          <p:cNvSpPr>
            <a:spLocks noGrp="1"/>
          </p:cNvSpPr>
          <p:nvPr>
            <p:ph type="title"/>
          </p:nvPr>
        </p:nvSpPr>
        <p:spPr>
          <a:xfrm>
            <a:off x="677334" y="349310"/>
            <a:ext cx="8596668" cy="1320800"/>
          </a:xfrm>
        </p:spPr>
        <p:txBody>
          <a:bodyPr>
            <a:normAutofit/>
          </a:bodyPr>
          <a:lstStyle/>
          <a:p>
            <a:r>
              <a:rPr lang="en-GB" b="1" dirty="0">
                <a:latin typeface="Corbel" panose="020B0503020204020204" pitchFamily="34" charset="0"/>
              </a:rPr>
              <a:t>Baseline – Hedges and ditches</a:t>
            </a:r>
          </a:p>
        </p:txBody>
      </p:sp>
      <p:sp>
        <p:nvSpPr>
          <p:cNvPr id="7" name="TextBox 6"/>
          <p:cNvSpPr txBox="1"/>
          <p:nvPr/>
        </p:nvSpPr>
        <p:spPr>
          <a:xfrm>
            <a:off x="642767" y="1270000"/>
            <a:ext cx="6710516"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latin typeface="Candara" panose="020E0502030303020204" pitchFamily="34" charset="0"/>
              </a:rPr>
              <a:t>Measured in kilometres (Km)</a:t>
            </a:r>
          </a:p>
        </p:txBody>
      </p:sp>
      <p:pic>
        <p:nvPicPr>
          <p:cNvPr id="5" name="Picture 4"/>
          <p:cNvPicPr>
            <a:picLocks noChangeAspect="1"/>
          </p:cNvPicPr>
          <p:nvPr/>
        </p:nvPicPr>
        <p:blipFill>
          <a:blip r:embed="rId4"/>
          <a:stretch>
            <a:fillRect/>
          </a:stretch>
        </p:blipFill>
        <p:spPr>
          <a:xfrm>
            <a:off x="7535333" y="1270000"/>
            <a:ext cx="3252372" cy="5170232"/>
          </a:xfrm>
          <a:prstGeom prst="rect">
            <a:avLst/>
          </a:prstGeom>
        </p:spPr>
      </p:pic>
    </p:spTree>
    <p:extLst>
      <p:ext uri="{BB962C8B-B14F-4D97-AF65-F5344CB8AC3E}">
        <p14:creationId xmlns:p14="http://schemas.microsoft.com/office/powerpoint/2010/main" val="1922993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14"/>
          <a:stretch/>
        </p:blipFill>
        <p:spPr>
          <a:xfrm>
            <a:off x="677334" y="1527809"/>
            <a:ext cx="9011264" cy="3988088"/>
          </a:xfrm>
          <a:prstGeom prst="snipRoundRect">
            <a:avLst/>
          </a:prstGeom>
        </p:spPr>
      </p:pic>
      <p:sp>
        <p:nvSpPr>
          <p:cNvPr id="8" name="Title 1"/>
          <p:cNvSpPr>
            <a:spLocks noGrp="1"/>
          </p:cNvSpPr>
          <p:nvPr>
            <p:ph type="title"/>
          </p:nvPr>
        </p:nvSpPr>
        <p:spPr/>
        <p:txBody>
          <a:bodyPr>
            <a:normAutofit/>
          </a:bodyPr>
          <a:lstStyle/>
          <a:p>
            <a:r>
              <a:rPr lang="en-GB" b="1" dirty="0" smtClean="0">
                <a:latin typeface="Corbel" panose="020B0503020204020204" pitchFamily="34" charset="0"/>
                <a:cs typeface="Arial" panose="020B0604020202020204" pitchFamily="34" charset="0"/>
              </a:rPr>
              <a:t>What is Biodiversity Net Gain (BNG)?</a:t>
            </a:r>
            <a:endParaRPr lang="en-GB" b="1"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608433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Baseline – Watercourses </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677334" y="1489586"/>
            <a:ext cx="6667363" cy="5031803"/>
          </a:xfrm>
          <a:prstGeom prst="rect">
            <a:avLst/>
          </a:prstGeom>
        </p:spPr>
      </p:pic>
      <p:pic>
        <p:nvPicPr>
          <p:cNvPr id="5" name="Picture 4"/>
          <p:cNvPicPr>
            <a:picLocks noChangeAspect="1"/>
          </p:cNvPicPr>
          <p:nvPr/>
        </p:nvPicPr>
        <p:blipFill>
          <a:blip r:embed="rId4"/>
          <a:stretch>
            <a:fillRect/>
          </a:stretch>
        </p:blipFill>
        <p:spPr>
          <a:xfrm>
            <a:off x="7525759" y="1489586"/>
            <a:ext cx="3270185" cy="5031803"/>
          </a:xfrm>
          <a:prstGeom prst="rect">
            <a:avLst/>
          </a:prstGeom>
        </p:spPr>
      </p:pic>
    </p:spTree>
    <p:extLst>
      <p:ext uri="{BB962C8B-B14F-4D97-AF65-F5344CB8AC3E}">
        <p14:creationId xmlns:p14="http://schemas.microsoft.com/office/powerpoint/2010/main" val="3526519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Baseline – Watercourses </a:t>
            </a:r>
          </a:p>
        </p:txBody>
      </p:sp>
      <p:pic>
        <p:nvPicPr>
          <p:cNvPr id="6" name="Picture 5"/>
          <p:cNvPicPr>
            <a:picLocks noChangeAspect="1"/>
          </p:cNvPicPr>
          <p:nvPr/>
        </p:nvPicPr>
        <p:blipFill>
          <a:blip r:embed="rId3"/>
          <a:stretch>
            <a:fillRect/>
          </a:stretch>
        </p:blipFill>
        <p:spPr>
          <a:xfrm>
            <a:off x="544922" y="1270000"/>
            <a:ext cx="7330717" cy="5594205"/>
          </a:xfrm>
          <a:prstGeom prst="rect">
            <a:avLst/>
          </a:prstGeom>
        </p:spPr>
      </p:pic>
    </p:spTree>
    <p:extLst>
      <p:ext uri="{BB962C8B-B14F-4D97-AF65-F5344CB8AC3E}">
        <p14:creationId xmlns:p14="http://schemas.microsoft.com/office/powerpoint/2010/main" val="1159476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0486"/>
            <a:ext cx="8596668" cy="1320800"/>
          </a:xfrm>
        </p:spPr>
        <p:txBody>
          <a:bodyPr>
            <a:normAutofit/>
          </a:bodyPr>
          <a:lstStyle/>
          <a:p>
            <a:r>
              <a:rPr lang="en-GB" b="1" dirty="0">
                <a:latin typeface="Corbel" panose="020B0503020204020204" pitchFamily="34" charset="0"/>
              </a:rPr>
              <a:t>How will BNG be </a:t>
            </a:r>
            <a:r>
              <a:rPr lang="en-GB" b="1" dirty="0" smtClean="0">
                <a:latin typeface="Corbel" panose="020B0503020204020204" pitchFamily="34" charset="0"/>
              </a:rPr>
              <a:t>delivered?</a:t>
            </a:r>
            <a:r>
              <a:rPr lang="en-GB" b="1" dirty="0">
                <a:latin typeface="Corbel" panose="020B0503020204020204" pitchFamily="34" charset="0"/>
              </a:rPr>
              <a:t/>
            </a:r>
            <a:br>
              <a:rPr lang="en-GB" b="1" dirty="0">
                <a:latin typeface="Corbel" panose="020B0503020204020204" pitchFamily="34" charset="0"/>
              </a:rPr>
            </a:br>
            <a:endParaRPr lang="en-GB" b="1" dirty="0">
              <a:latin typeface="Corbel" panose="020B0503020204020204" pitchFamily="34" charset="0"/>
            </a:endParaRPr>
          </a:p>
        </p:txBody>
      </p:sp>
      <p:sp>
        <p:nvSpPr>
          <p:cNvPr id="3" name="Content Placeholder 2"/>
          <p:cNvSpPr>
            <a:spLocks noGrp="1"/>
          </p:cNvSpPr>
          <p:nvPr>
            <p:ph idx="1"/>
          </p:nvPr>
        </p:nvSpPr>
        <p:spPr>
          <a:xfrm>
            <a:off x="677334" y="1703389"/>
            <a:ext cx="8596668" cy="3880773"/>
          </a:xfrm>
        </p:spPr>
        <p:txBody>
          <a:bodyPr>
            <a:normAutofit/>
          </a:bodyPr>
          <a:lstStyle/>
          <a:p>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07117" y="1268360"/>
            <a:ext cx="11316249" cy="5008460"/>
          </a:xfrm>
          <a:prstGeom prst="rect">
            <a:avLst/>
          </a:prstGeom>
        </p:spPr>
      </p:pic>
    </p:spTree>
    <p:extLst>
      <p:ext uri="{BB962C8B-B14F-4D97-AF65-F5344CB8AC3E}">
        <p14:creationId xmlns:p14="http://schemas.microsoft.com/office/powerpoint/2010/main" val="3358763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On-site</a:t>
            </a:r>
            <a:endParaRPr lang="en-GB" dirty="0"/>
          </a:p>
        </p:txBody>
      </p:sp>
      <p:pic>
        <p:nvPicPr>
          <p:cNvPr id="8" name="Picture 7"/>
          <p:cNvPicPr>
            <a:picLocks noChangeAspect="1"/>
          </p:cNvPicPr>
          <p:nvPr/>
        </p:nvPicPr>
        <p:blipFill>
          <a:blip r:embed="rId3"/>
          <a:stretch>
            <a:fillRect/>
          </a:stretch>
        </p:blipFill>
        <p:spPr>
          <a:xfrm>
            <a:off x="0" y="1651394"/>
            <a:ext cx="10782300" cy="4572850"/>
          </a:xfrm>
          <a:prstGeom prst="rect">
            <a:avLst/>
          </a:prstGeom>
        </p:spPr>
      </p:pic>
      <p:grpSp>
        <p:nvGrpSpPr>
          <p:cNvPr id="37" name="Group 36"/>
          <p:cNvGrpSpPr/>
          <p:nvPr/>
        </p:nvGrpSpPr>
        <p:grpSpPr>
          <a:xfrm>
            <a:off x="677334" y="966050"/>
            <a:ext cx="11328167" cy="5518784"/>
            <a:chOff x="677334" y="966050"/>
            <a:chExt cx="11328167" cy="5518784"/>
          </a:xfrm>
        </p:grpSpPr>
        <p:grpSp>
          <p:nvGrpSpPr>
            <p:cNvPr id="11" name="Group 10"/>
            <p:cNvGrpSpPr/>
            <p:nvPr/>
          </p:nvGrpSpPr>
          <p:grpSpPr>
            <a:xfrm>
              <a:off x="7734300" y="4114800"/>
              <a:ext cx="4271201" cy="1816037"/>
              <a:chOff x="7734300" y="4114800"/>
              <a:chExt cx="4271201" cy="1816037"/>
            </a:xfrm>
          </p:grpSpPr>
          <p:sp>
            <p:nvSpPr>
              <p:cNvPr id="6" name="TextBox 5"/>
              <p:cNvSpPr txBox="1"/>
              <p:nvPr/>
            </p:nvSpPr>
            <p:spPr>
              <a:xfrm>
                <a:off x="8883929" y="5499950"/>
                <a:ext cx="3121572" cy="430887"/>
              </a:xfrm>
              <a:prstGeom prst="rect">
                <a:avLst/>
              </a:prstGeom>
              <a:solidFill>
                <a:schemeClr val="bg1"/>
              </a:solidFill>
              <a:ln>
                <a:solidFill>
                  <a:schemeClr val="tx1"/>
                </a:solidFill>
              </a:ln>
            </p:spPr>
            <p:txBody>
              <a:bodyPr wrap="square" rtlCol="0">
                <a:spAutoFit/>
              </a:bodyPr>
              <a:lstStyle/>
              <a:p>
                <a:pPr algn="ctr"/>
                <a:r>
                  <a:rPr lang="en-GB" sz="2200" dirty="0" smtClean="0">
                    <a:latin typeface="Candara" panose="020E0502030303020204" pitchFamily="34" charset="0"/>
                  </a:rPr>
                  <a:t>New hedgerow planting</a:t>
                </a:r>
                <a:endParaRPr lang="en-GB" sz="2200" dirty="0">
                  <a:latin typeface="Candara" panose="020E0502030303020204" pitchFamily="34" charset="0"/>
                </a:endParaRPr>
              </a:p>
            </p:txBody>
          </p:sp>
          <p:cxnSp>
            <p:nvCxnSpPr>
              <p:cNvPr id="10" name="Straight Arrow Connector 9"/>
              <p:cNvCxnSpPr/>
              <p:nvPr/>
            </p:nvCxnSpPr>
            <p:spPr>
              <a:xfrm flipH="1" flipV="1">
                <a:off x="7734300" y="4114800"/>
                <a:ext cx="1539702" cy="1385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598683" y="966050"/>
              <a:ext cx="3846032" cy="2519903"/>
              <a:chOff x="6598683" y="966050"/>
              <a:chExt cx="3846032" cy="2519903"/>
            </a:xfrm>
          </p:grpSpPr>
          <p:sp>
            <p:nvSpPr>
              <p:cNvPr id="13" name="TextBox 12"/>
              <p:cNvSpPr txBox="1"/>
              <p:nvPr/>
            </p:nvSpPr>
            <p:spPr>
              <a:xfrm>
                <a:off x="7323143" y="966050"/>
                <a:ext cx="3121572" cy="769441"/>
              </a:xfrm>
              <a:prstGeom prst="rect">
                <a:avLst/>
              </a:prstGeom>
              <a:solidFill>
                <a:schemeClr val="bg1"/>
              </a:solidFill>
              <a:ln>
                <a:solidFill>
                  <a:schemeClr val="tx1"/>
                </a:solidFill>
              </a:ln>
            </p:spPr>
            <p:txBody>
              <a:bodyPr wrap="square" rtlCol="0">
                <a:spAutoFit/>
              </a:bodyPr>
              <a:lstStyle/>
              <a:p>
                <a:pPr algn="ctr"/>
                <a:r>
                  <a:rPr lang="en-GB" sz="2200" dirty="0" smtClean="0">
                    <a:latin typeface="Candara" panose="020E0502030303020204" pitchFamily="34" charset="0"/>
                  </a:rPr>
                  <a:t>Enhancement of existing features</a:t>
                </a:r>
                <a:endParaRPr lang="en-GB" sz="2200" dirty="0">
                  <a:latin typeface="Candara" panose="020E0502030303020204" pitchFamily="34" charset="0"/>
                </a:endParaRPr>
              </a:p>
            </p:txBody>
          </p:sp>
          <p:cxnSp>
            <p:nvCxnSpPr>
              <p:cNvPr id="15" name="Straight Arrow Connector 14"/>
              <p:cNvCxnSpPr/>
              <p:nvPr/>
            </p:nvCxnSpPr>
            <p:spPr>
              <a:xfrm flipH="1">
                <a:off x="6598683" y="1717407"/>
                <a:ext cx="724461" cy="768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87637" y="1735491"/>
                <a:ext cx="986365" cy="1750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215445" y="4902200"/>
              <a:ext cx="2886656" cy="1582634"/>
              <a:chOff x="1215445" y="4902200"/>
              <a:chExt cx="2886656" cy="1582634"/>
            </a:xfrm>
          </p:grpSpPr>
          <p:sp>
            <p:nvSpPr>
              <p:cNvPr id="18" name="TextBox 17"/>
              <p:cNvSpPr txBox="1"/>
              <p:nvPr/>
            </p:nvSpPr>
            <p:spPr>
              <a:xfrm>
                <a:off x="1215445" y="5715393"/>
                <a:ext cx="2886656" cy="769441"/>
              </a:xfrm>
              <a:prstGeom prst="rect">
                <a:avLst/>
              </a:prstGeom>
              <a:solidFill>
                <a:schemeClr val="bg1"/>
              </a:solidFill>
              <a:ln>
                <a:solidFill>
                  <a:schemeClr val="tx1"/>
                </a:solidFill>
              </a:ln>
            </p:spPr>
            <p:txBody>
              <a:bodyPr wrap="square" rtlCol="0">
                <a:spAutoFit/>
              </a:bodyPr>
              <a:lstStyle/>
              <a:p>
                <a:pPr algn="ctr"/>
                <a:r>
                  <a:rPr lang="en-GB" sz="2200" dirty="0" smtClean="0">
                    <a:latin typeface="Candara" panose="020E0502030303020204" pitchFamily="34" charset="0"/>
                  </a:rPr>
                  <a:t>Retention of important habitats</a:t>
                </a:r>
                <a:endParaRPr lang="en-GB" sz="2200" dirty="0">
                  <a:latin typeface="Candara" panose="020E0502030303020204" pitchFamily="34" charset="0"/>
                </a:endParaRPr>
              </a:p>
            </p:txBody>
          </p:sp>
          <p:cxnSp>
            <p:nvCxnSpPr>
              <p:cNvPr id="19" name="Straight Arrow Connector 18"/>
              <p:cNvCxnSpPr/>
              <p:nvPr/>
            </p:nvCxnSpPr>
            <p:spPr>
              <a:xfrm flipV="1">
                <a:off x="2790871" y="4902200"/>
                <a:ext cx="244429" cy="814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77334" y="1836304"/>
              <a:ext cx="2045594" cy="1649649"/>
              <a:chOff x="677334" y="1836304"/>
              <a:chExt cx="2045594" cy="1649649"/>
            </a:xfrm>
          </p:grpSpPr>
          <p:sp>
            <p:nvSpPr>
              <p:cNvPr id="21" name="TextBox 20"/>
              <p:cNvSpPr txBox="1"/>
              <p:nvPr/>
            </p:nvSpPr>
            <p:spPr>
              <a:xfrm>
                <a:off x="677334" y="1836304"/>
                <a:ext cx="2045594" cy="430887"/>
              </a:xfrm>
              <a:prstGeom prst="rect">
                <a:avLst/>
              </a:prstGeom>
              <a:solidFill>
                <a:schemeClr val="bg1"/>
              </a:solidFill>
              <a:ln>
                <a:solidFill>
                  <a:schemeClr val="tx1"/>
                </a:solidFill>
              </a:ln>
            </p:spPr>
            <p:txBody>
              <a:bodyPr wrap="square" rtlCol="0">
                <a:spAutoFit/>
              </a:bodyPr>
              <a:lstStyle/>
              <a:p>
                <a:pPr algn="ctr"/>
                <a:r>
                  <a:rPr lang="en-GB" sz="2200" dirty="0" smtClean="0">
                    <a:latin typeface="Candara" panose="020E0502030303020204" pitchFamily="34" charset="0"/>
                  </a:rPr>
                  <a:t>Tree planting</a:t>
                </a:r>
                <a:endParaRPr lang="en-GB" sz="2200" dirty="0">
                  <a:latin typeface="Candara" panose="020E0502030303020204" pitchFamily="34" charset="0"/>
                </a:endParaRPr>
              </a:p>
            </p:txBody>
          </p:sp>
          <p:cxnSp>
            <p:nvCxnSpPr>
              <p:cNvPr id="22" name="Straight Arrow Connector 21"/>
              <p:cNvCxnSpPr/>
              <p:nvPr/>
            </p:nvCxnSpPr>
            <p:spPr>
              <a:xfrm>
                <a:off x="1601307" y="2295842"/>
                <a:ext cx="214793" cy="11901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913085" y="966050"/>
              <a:ext cx="3148507" cy="2417230"/>
              <a:chOff x="2913085" y="966050"/>
              <a:chExt cx="3148507" cy="2417230"/>
            </a:xfrm>
          </p:grpSpPr>
          <p:sp>
            <p:nvSpPr>
              <p:cNvPr id="26" name="TextBox 25"/>
              <p:cNvSpPr txBox="1"/>
              <p:nvPr/>
            </p:nvSpPr>
            <p:spPr>
              <a:xfrm>
                <a:off x="2913085" y="966050"/>
                <a:ext cx="3148507" cy="769441"/>
              </a:xfrm>
              <a:prstGeom prst="rect">
                <a:avLst/>
              </a:prstGeom>
              <a:solidFill>
                <a:schemeClr val="bg1"/>
              </a:solidFill>
              <a:ln>
                <a:solidFill>
                  <a:schemeClr val="tx1"/>
                </a:solidFill>
              </a:ln>
            </p:spPr>
            <p:txBody>
              <a:bodyPr wrap="square" rtlCol="0">
                <a:spAutoFit/>
              </a:bodyPr>
              <a:lstStyle/>
              <a:p>
                <a:pPr algn="ctr"/>
                <a:r>
                  <a:rPr lang="en-GB" sz="2200" dirty="0" smtClean="0">
                    <a:latin typeface="Candara" panose="020E0502030303020204" pitchFamily="34" charset="0"/>
                  </a:rPr>
                  <a:t>Provision of new biodiverse green space</a:t>
                </a:r>
                <a:endParaRPr lang="en-GB" sz="2200" dirty="0">
                  <a:latin typeface="Candara" panose="020E0502030303020204" pitchFamily="34" charset="0"/>
                </a:endParaRPr>
              </a:p>
            </p:txBody>
          </p:sp>
          <p:cxnSp>
            <p:nvCxnSpPr>
              <p:cNvPr id="29" name="Straight Arrow Connector 28"/>
              <p:cNvCxnSpPr/>
              <p:nvPr/>
            </p:nvCxnSpPr>
            <p:spPr>
              <a:xfrm>
                <a:off x="4404360" y="1735491"/>
                <a:ext cx="137160" cy="16477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0462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Off-site </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3"/>
          <p:cNvPicPr>
            <a:picLocks noChangeAspect="1"/>
          </p:cNvPicPr>
          <p:nvPr/>
        </p:nvPicPr>
        <p:blipFill>
          <a:blip r:embed="rId2"/>
          <a:stretch>
            <a:fillRect/>
          </a:stretch>
        </p:blipFill>
        <p:spPr>
          <a:xfrm>
            <a:off x="677334" y="1270000"/>
            <a:ext cx="8730737" cy="5087261"/>
          </a:xfrm>
          <a:prstGeom prst="rect">
            <a:avLst/>
          </a:prstGeom>
        </p:spPr>
      </p:pic>
      <p:sp>
        <p:nvSpPr>
          <p:cNvPr id="5" name="Rectangle 4"/>
          <p:cNvSpPr/>
          <p:nvPr/>
        </p:nvSpPr>
        <p:spPr>
          <a:xfrm>
            <a:off x="4558454" y="2819722"/>
            <a:ext cx="4351866" cy="34518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33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atin typeface="Corbel" panose="020B0503020204020204" pitchFamily="34" charset="0"/>
              </a:rPr>
              <a:t>Off-site </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334" y="1452666"/>
            <a:ext cx="8596668" cy="5110059"/>
          </a:xfrm>
          <a:noFill/>
        </p:spPr>
        <p:txBody>
          <a:bodyPr>
            <a:normAutofit/>
          </a:bodyPr>
          <a:lstStyle/>
          <a:p>
            <a:r>
              <a:rPr lang="en-GB" sz="2400" dirty="0" smtClean="0">
                <a:latin typeface="Candara" panose="020E0502030303020204" pitchFamily="34" charset="0"/>
                <a:cs typeface="Arial" panose="020B0604020202020204" pitchFamily="34" charset="0"/>
              </a:rPr>
              <a:t>Any site delivering ‘off-site’ biodiversity units </a:t>
            </a:r>
            <a:r>
              <a:rPr lang="en-GB" sz="2400" u="sng" dirty="0" smtClean="0">
                <a:latin typeface="Candara" panose="020E0502030303020204" pitchFamily="34" charset="0"/>
                <a:cs typeface="Arial" panose="020B0604020202020204" pitchFamily="34" charset="0"/>
              </a:rPr>
              <a:t>must</a:t>
            </a:r>
            <a:r>
              <a:rPr lang="en-GB" sz="2400" dirty="0" smtClean="0">
                <a:latin typeface="Candara" panose="020E0502030303020204" pitchFamily="34" charset="0"/>
                <a:cs typeface="Arial" panose="020B0604020202020204" pitchFamily="34" charset="0"/>
              </a:rPr>
              <a:t> be registered on the Natural England ‘biodiversity gain site register’</a:t>
            </a:r>
          </a:p>
          <a:p>
            <a:pPr lvl="1"/>
            <a:r>
              <a:rPr lang="en-GB" sz="2200" dirty="0" smtClean="0">
                <a:latin typeface="Candara" panose="020E0502030303020204" pitchFamily="34" charset="0"/>
                <a:cs typeface="Arial" panose="020B0604020202020204" pitchFamily="34" charset="0"/>
              </a:rPr>
              <a:t>Each site will have a unique reference number that is tied to planning reference</a:t>
            </a:r>
          </a:p>
          <a:p>
            <a:pPr lvl="1"/>
            <a:r>
              <a:rPr lang="en-GB" sz="2200" dirty="0" smtClean="0">
                <a:latin typeface="Candara" panose="020E0502030303020204" pitchFamily="34" charset="0"/>
                <a:cs typeface="Arial" panose="020B0604020202020204" pitchFamily="34" charset="0"/>
              </a:rPr>
              <a:t>There biodiversity metric has built in measures to disincentive provision of off-site units outside of LPA boundaries</a:t>
            </a:r>
          </a:p>
          <a:p>
            <a:r>
              <a:rPr lang="en-GB" sz="2400" dirty="0">
                <a:latin typeface="Candara" panose="020E0502030303020204" pitchFamily="34" charset="0"/>
              </a:rPr>
              <a:t>Registration requires legal commitments to create </a:t>
            </a:r>
            <a:r>
              <a:rPr lang="en-GB" sz="2400" dirty="0" smtClean="0">
                <a:latin typeface="Candara" panose="020E0502030303020204" pitchFamily="34" charset="0"/>
              </a:rPr>
              <a:t>habitat enhancements </a:t>
            </a:r>
            <a:r>
              <a:rPr lang="en-GB" sz="2400" dirty="0">
                <a:latin typeface="Candara" panose="020E0502030303020204" pitchFamily="34" charset="0"/>
              </a:rPr>
              <a:t>and maintain them </a:t>
            </a:r>
            <a:r>
              <a:rPr lang="en-GB" sz="2400" u="sng" dirty="0">
                <a:latin typeface="Candara" panose="020E0502030303020204" pitchFamily="34" charset="0"/>
              </a:rPr>
              <a:t>for at least 30 years </a:t>
            </a:r>
            <a:r>
              <a:rPr lang="en-GB" sz="2400" u="sng" dirty="0" smtClean="0">
                <a:latin typeface="Candara" panose="020E0502030303020204" pitchFamily="34" charset="0"/>
              </a:rPr>
              <a:t>after </a:t>
            </a:r>
            <a:r>
              <a:rPr lang="en-GB" sz="2400" dirty="0" smtClean="0">
                <a:latin typeface="Candara" panose="020E0502030303020204" pitchFamily="34" charset="0"/>
              </a:rPr>
              <a:t>completion </a:t>
            </a:r>
            <a:r>
              <a:rPr lang="en-GB" sz="2400" dirty="0">
                <a:latin typeface="Candara" panose="020E0502030303020204" pitchFamily="34" charset="0"/>
              </a:rPr>
              <a:t>of the </a:t>
            </a:r>
            <a:r>
              <a:rPr lang="en-GB" sz="2400" dirty="0" smtClean="0">
                <a:latin typeface="Candara" panose="020E0502030303020204" pitchFamily="34" charset="0"/>
              </a:rPr>
              <a:t>enhancements</a:t>
            </a:r>
          </a:p>
          <a:p>
            <a:pPr lvl="1"/>
            <a:r>
              <a:rPr lang="en-GB" sz="2200" dirty="0" smtClean="0">
                <a:latin typeface="Candara" panose="020E0502030303020204" pitchFamily="34" charset="0"/>
                <a:cs typeface="Arial" panose="020B0604020202020204" pitchFamily="34" charset="0"/>
              </a:rPr>
              <a:t>S106 or Conservation Covenant (TBC)</a:t>
            </a:r>
          </a:p>
        </p:txBody>
      </p:sp>
    </p:spTree>
    <p:extLst>
      <p:ext uri="{BB962C8B-B14F-4D97-AF65-F5344CB8AC3E}">
        <p14:creationId xmlns:p14="http://schemas.microsoft.com/office/powerpoint/2010/main" val="3695341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Off-site </a:t>
            </a:r>
            <a:r>
              <a:rPr lang="en-GB" b="1" dirty="0" smtClean="0">
                <a:latin typeface="Corbel" panose="020B0503020204020204" pitchFamily="34" charset="0"/>
              </a:rPr>
              <a:t>– spatial risk multiplier</a:t>
            </a:r>
            <a:endParaRPr lang="en-GB" dirty="0"/>
          </a:p>
        </p:txBody>
      </p:sp>
      <p:pic>
        <p:nvPicPr>
          <p:cNvPr id="6" name="Picture 5"/>
          <p:cNvPicPr>
            <a:picLocks noChangeAspect="1"/>
          </p:cNvPicPr>
          <p:nvPr/>
        </p:nvPicPr>
        <p:blipFill rotWithShape="1">
          <a:blip r:embed="rId3"/>
          <a:srcRect t="8784" b="1924"/>
          <a:stretch/>
        </p:blipFill>
        <p:spPr>
          <a:xfrm>
            <a:off x="1513572" y="1270000"/>
            <a:ext cx="6458460" cy="5566979"/>
          </a:xfrm>
          <a:prstGeom prst="rect">
            <a:avLst/>
          </a:prstGeom>
        </p:spPr>
      </p:pic>
    </p:spTree>
    <p:extLst>
      <p:ext uri="{BB962C8B-B14F-4D97-AF65-F5344CB8AC3E}">
        <p14:creationId xmlns:p14="http://schemas.microsoft.com/office/powerpoint/2010/main" val="4253572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Off-site </a:t>
            </a:r>
            <a:r>
              <a:rPr lang="en-GB" b="1" dirty="0" smtClean="0">
                <a:latin typeface="Corbel" panose="020B0503020204020204" pitchFamily="34" charset="0"/>
              </a:rPr>
              <a:t>– spatial risk multiplier</a:t>
            </a:r>
            <a:endParaRPr lang="en-GB" dirty="0"/>
          </a:p>
        </p:txBody>
      </p:sp>
      <p:pic>
        <p:nvPicPr>
          <p:cNvPr id="7" name="Picture 6"/>
          <p:cNvPicPr>
            <a:picLocks noChangeAspect="1"/>
          </p:cNvPicPr>
          <p:nvPr/>
        </p:nvPicPr>
        <p:blipFill>
          <a:blip r:embed="rId3"/>
          <a:stretch>
            <a:fillRect/>
          </a:stretch>
        </p:blipFill>
        <p:spPr>
          <a:xfrm>
            <a:off x="373773" y="1270000"/>
            <a:ext cx="4990372" cy="5487878"/>
          </a:xfrm>
          <a:prstGeom prst="rect">
            <a:avLst/>
          </a:prstGeom>
        </p:spPr>
      </p:pic>
      <p:pic>
        <p:nvPicPr>
          <p:cNvPr id="8" name="Picture 7"/>
          <p:cNvPicPr>
            <a:picLocks noChangeAspect="1"/>
          </p:cNvPicPr>
          <p:nvPr/>
        </p:nvPicPr>
        <p:blipFill>
          <a:blip r:embed="rId4"/>
          <a:stretch>
            <a:fillRect/>
          </a:stretch>
        </p:blipFill>
        <p:spPr>
          <a:xfrm>
            <a:off x="5364145" y="1270000"/>
            <a:ext cx="5437819" cy="3354552"/>
          </a:xfrm>
          <a:prstGeom prst="rect">
            <a:avLst/>
          </a:prstGeom>
        </p:spPr>
      </p:pic>
    </p:spTree>
    <p:extLst>
      <p:ext uri="{BB962C8B-B14F-4D97-AF65-F5344CB8AC3E}">
        <p14:creationId xmlns:p14="http://schemas.microsoft.com/office/powerpoint/2010/main" val="34398003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Small Sites </a:t>
            </a:r>
            <a:r>
              <a:rPr lang="en-GB" b="1" dirty="0" smtClean="0">
                <a:latin typeface="Corbel" panose="020B0503020204020204" pitchFamily="34" charset="0"/>
              </a:rPr>
              <a:t>Metric (SSM)</a:t>
            </a:r>
            <a:endParaRPr lang="en-GB" b="1" dirty="0">
              <a:latin typeface="Corbel" panose="020B0503020204020204" pitchFamily="34" charset="0"/>
            </a:endParaRPr>
          </a:p>
        </p:txBody>
      </p:sp>
      <p:sp>
        <p:nvSpPr>
          <p:cNvPr id="5" name="Content Placeholder 2"/>
          <p:cNvSpPr>
            <a:spLocks noGrp="1"/>
          </p:cNvSpPr>
          <p:nvPr>
            <p:ph idx="1"/>
          </p:nvPr>
        </p:nvSpPr>
        <p:spPr>
          <a:xfrm>
            <a:off x="677334" y="1427560"/>
            <a:ext cx="8596668" cy="5209214"/>
          </a:xfrm>
          <a:noFill/>
        </p:spPr>
        <p:txBody>
          <a:bodyPr>
            <a:normAutofit fontScale="85000" lnSpcReduction="10000"/>
          </a:bodyPr>
          <a:lstStyle/>
          <a:p>
            <a:r>
              <a:rPr lang="en-GB" sz="2600" dirty="0">
                <a:latin typeface="Candara" panose="020E0502030303020204" pitchFamily="34" charset="0"/>
              </a:rPr>
              <a:t>The Small Sites Metric (SSM) is a simplified version of the Biodiversity Metric 4.0. </a:t>
            </a:r>
            <a:endParaRPr lang="en-GB" sz="2600" dirty="0" smtClean="0">
              <a:latin typeface="Candara" panose="020E0502030303020204" pitchFamily="34" charset="0"/>
            </a:endParaRPr>
          </a:p>
          <a:p>
            <a:r>
              <a:rPr lang="en-GB" sz="2600" dirty="0" smtClean="0">
                <a:latin typeface="Candara" panose="020E0502030303020204" pitchFamily="34" charset="0"/>
              </a:rPr>
              <a:t>It </a:t>
            </a:r>
            <a:r>
              <a:rPr lang="en-GB" sz="2600" dirty="0">
                <a:latin typeface="Candara" panose="020E0502030303020204" pitchFamily="34" charset="0"/>
              </a:rPr>
              <a:t>has been specifically been designed for use on small development sites where the project chooses to do so. Such sites are defined (for the purposes of this Small Sites Metric) as small sites where the following criteria are met</a:t>
            </a:r>
            <a:r>
              <a:rPr lang="en-GB" sz="2600" dirty="0" smtClean="0">
                <a:latin typeface="Candara" panose="020E0502030303020204" pitchFamily="34" charset="0"/>
              </a:rPr>
              <a:t>:</a:t>
            </a:r>
          </a:p>
          <a:p>
            <a:r>
              <a:rPr lang="en-GB" sz="2800" dirty="0" smtClean="0">
                <a:latin typeface="Candara" panose="020E0502030303020204" pitchFamily="34" charset="0"/>
              </a:rPr>
              <a:t>For </a:t>
            </a:r>
            <a:r>
              <a:rPr lang="en-GB" sz="2800" dirty="0">
                <a:latin typeface="Candara" panose="020E0502030303020204" pitchFamily="34" charset="0"/>
              </a:rPr>
              <a:t>residential development:</a:t>
            </a:r>
          </a:p>
          <a:p>
            <a:pPr lvl="1"/>
            <a:r>
              <a:rPr lang="en-GB" sz="2600" dirty="0">
                <a:latin typeface="Candara" panose="020E0502030303020204" pitchFamily="34" charset="0"/>
              </a:rPr>
              <a:t>- there are fewer than 10 residential units on a site area (no more than 9 units) less than 1 hectare; or</a:t>
            </a:r>
          </a:p>
          <a:p>
            <a:pPr lvl="1"/>
            <a:r>
              <a:rPr lang="en-GB" sz="2600" dirty="0">
                <a:latin typeface="Candara" panose="020E0502030303020204" pitchFamily="34" charset="0"/>
              </a:rPr>
              <a:t>- if number of residential units is not known, the site area is less than 0.5 hectares</a:t>
            </a:r>
          </a:p>
          <a:p>
            <a:r>
              <a:rPr lang="en-GB" sz="2800" dirty="0">
                <a:latin typeface="Candara" panose="020E0502030303020204" pitchFamily="34" charset="0"/>
              </a:rPr>
              <a:t>F</a:t>
            </a:r>
            <a:r>
              <a:rPr lang="en-GB" sz="2800" dirty="0" smtClean="0">
                <a:latin typeface="Candara" panose="020E0502030303020204" pitchFamily="34" charset="0"/>
              </a:rPr>
              <a:t>or </a:t>
            </a:r>
            <a:r>
              <a:rPr lang="en-GB" sz="2800" dirty="0">
                <a:latin typeface="Candara" panose="020E0502030303020204" pitchFamily="34" charset="0"/>
              </a:rPr>
              <a:t>non-residential development:</a:t>
            </a:r>
          </a:p>
          <a:p>
            <a:pPr lvl="2"/>
            <a:r>
              <a:rPr lang="en-GB" sz="2400" dirty="0" smtClean="0">
                <a:latin typeface="Candara" panose="020E0502030303020204" pitchFamily="34" charset="0"/>
              </a:rPr>
              <a:t>where </a:t>
            </a:r>
            <a:r>
              <a:rPr lang="en-GB" sz="2400" dirty="0">
                <a:latin typeface="Candara" panose="020E0502030303020204" pitchFamily="34" charset="0"/>
              </a:rPr>
              <a:t>the floor space to be created is less than 1,000 square; or</a:t>
            </a:r>
          </a:p>
          <a:p>
            <a:pPr lvl="2"/>
            <a:r>
              <a:rPr lang="en-GB" sz="2400" dirty="0" smtClean="0">
                <a:latin typeface="Candara" panose="020E0502030303020204" pitchFamily="34" charset="0"/>
              </a:rPr>
              <a:t>where </a:t>
            </a:r>
            <a:r>
              <a:rPr lang="en-GB" sz="2400" dirty="0">
                <a:latin typeface="Candara" panose="020E0502030303020204" pitchFamily="34" charset="0"/>
              </a:rPr>
              <a:t>the site area is less than 1 hectare</a:t>
            </a:r>
          </a:p>
          <a:p>
            <a:endParaRPr lang="en-GB" sz="3200" dirty="0" smtClean="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670108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Small Sites </a:t>
            </a:r>
            <a:r>
              <a:rPr lang="en-GB" b="1" dirty="0" smtClean="0">
                <a:latin typeface="Corbel" panose="020B0503020204020204" pitchFamily="34" charset="0"/>
              </a:rPr>
              <a:t>Metric (SSM)</a:t>
            </a:r>
            <a:endParaRPr lang="en-GB" b="1" dirty="0">
              <a:latin typeface="Corbel" panose="020B0503020204020204" pitchFamily="34" charset="0"/>
            </a:endParaRPr>
          </a:p>
        </p:txBody>
      </p:sp>
      <p:sp>
        <p:nvSpPr>
          <p:cNvPr id="5" name="Content Placeholder 2"/>
          <p:cNvSpPr>
            <a:spLocks noGrp="1"/>
          </p:cNvSpPr>
          <p:nvPr>
            <p:ph idx="1"/>
          </p:nvPr>
        </p:nvSpPr>
        <p:spPr>
          <a:xfrm>
            <a:off x="677334" y="1427560"/>
            <a:ext cx="8596668" cy="4870001"/>
          </a:xfrm>
          <a:noFill/>
        </p:spPr>
        <p:txBody>
          <a:bodyPr>
            <a:normAutofit/>
          </a:bodyPr>
          <a:lstStyle/>
          <a:p>
            <a:r>
              <a:rPr lang="en-GB" sz="2400" dirty="0">
                <a:latin typeface="Candara" panose="020E0502030303020204" pitchFamily="34" charset="0"/>
              </a:rPr>
              <a:t>Biodiversity units are calculated using the size of a parcel of habitat and its </a:t>
            </a:r>
            <a:r>
              <a:rPr lang="en-GB" sz="2400" dirty="0" smtClean="0">
                <a:latin typeface="Candara" panose="020E0502030303020204" pitchFamily="34" charset="0"/>
              </a:rPr>
              <a:t>quality</a:t>
            </a:r>
            <a:endParaRPr lang="en-GB" sz="2400" dirty="0">
              <a:latin typeface="Candara" panose="020E0502030303020204" pitchFamily="34" charset="0"/>
            </a:endParaRPr>
          </a:p>
          <a:p>
            <a:r>
              <a:rPr lang="en-GB" sz="2400" dirty="0">
                <a:latin typeface="Candara" panose="020E0502030303020204" pitchFamily="34" charset="0"/>
              </a:rPr>
              <a:t>The SSM uses area (measured in m</a:t>
            </a:r>
            <a:r>
              <a:rPr lang="en-GB" sz="2400" baseline="30000" dirty="0">
                <a:latin typeface="Candara" panose="020E0502030303020204" pitchFamily="34" charset="0"/>
              </a:rPr>
              <a:t>2</a:t>
            </a:r>
            <a:r>
              <a:rPr lang="en-GB" sz="2400" dirty="0">
                <a:latin typeface="Candara" panose="020E0502030303020204" pitchFamily="34" charset="0"/>
              </a:rPr>
              <a:t>) and length (measured in m</a:t>
            </a:r>
            <a:r>
              <a:rPr lang="en-GB" sz="2400" dirty="0" smtClean="0">
                <a:latin typeface="Candara" panose="020E0502030303020204" pitchFamily="34" charset="0"/>
              </a:rPr>
              <a:t>)</a:t>
            </a:r>
          </a:p>
          <a:p>
            <a:r>
              <a:rPr lang="en-GB" sz="2400" dirty="0" smtClean="0">
                <a:latin typeface="Candara" panose="020E0502030303020204" pitchFamily="34" charset="0"/>
              </a:rPr>
              <a:t>The</a:t>
            </a:r>
            <a:r>
              <a:rPr lang="en-GB" sz="2400" dirty="0">
                <a:latin typeface="Candara" panose="020E0502030303020204" pitchFamily="34" charset="0"/>
              </a:rPr>
              <a:t> SSM cannot be used on such sites where</a:t>
            </a:r>
            <a:r>
              <a:rPr lang="en-GB" dirty="0"/>
              <a:t>:</a:t>
            </a:r>
          </a:p>
          <a:p>
            <a:pPr lvl="1"/>
            <a:r>
              <a:rPr lang="en-GB" sz="2200" dirty="0" smtClean="0">
                <a:latin typeface="Candara" panose="020E0502030303020204" pitchFamily="34" charset="0"/>
              </a:rPr>
              <a:t>Habitats </a:t>
            </a:r>
            <a:r>
              <a:rPr lang="en-GB" sz="2200" dirty="0">
                <a:latin typeface="Candara" panose="020E0502030303020204" pitchFamily="34" charset="0"/>
              </a:rPr>
              <a:t>not available in the SSM are </a:t>
            </a:r>
            <a:r>
              <a:rPr lang="en-GB" sz="2200" dirty="0" smtClean="0">
                <a:latin typeface="Candara" panose="020E0502030303020204" pitchFamily="34" charset="0"/>
              </a:rPr>
              <a:t>present</a:t>
            </a:r>
          </a:p>
          <a:p>
            <a:pPr lvl="1"/>
            <a:r>
              <a:rPr lang="en-GB" sz="2200" dirty="0" smtClean="0">
                <a:latin typeface="Candara" panose="020E0502030303020204" pitchFamily="34" charset="0"/>
              </a:rPr>
              <a:t>Priority </a:t>
            </a:r>
            <a:r>
              <a:rPr lang="en-GB" sz="2200" dirty="0">
                <a:latin typeface="Candara" panose="020E0502030303020204" pitchFamily="34" charset="0"/>
              </a:rPr>
              <a:t>habitats are within the development site (excluding some hedgerows and arable field margins)</a:t>
            </a:r>
          </a:p>
          <a:p>
            <a:pPr lvl="1"/>
            <a:r>
              <a:rPr lang="en-GB" sz="2200" dirty="0" smtClean="0">
                <a:latin typeface="Candara" panose="020E0502030303020204" pitchFamily="34" charset="0"/>
              </a:rPr>
              <a:t>European </a:t>
            </a:r>
            <a:r>
              <a:rPr lang="en-GB" sz="2200" dirty="0">
                <a:latin typeface="Candara" panose="020E0502030303020204" pitchFamily="34" charset="0"/>
              </a:rPr>
              <a:t>protected species are present on the development </a:t>
            </a:r>
            <a:r>
              <a:rPr lang="en-GB" sz="2200" dirty="0" smtClean="0">
                <a:latin typeface="Candara" panose="020E0502030303020204" pitchFamily="34" charset="0"/>
              </a:rPr>
              <a:t>site, e.g., bats, dormice, otter, great crested newts</a:t>
            </a:r>
            <a:endParaRPr lang="en-GB" sz="2200" dirty="0">
              <a:latin typeface="Candara" panose="020E0502030303020204" pitchFamily="34" charset="0"/>
            </a:endParaRPr>
          </a:p>
          <a:p>
            <a:pPr lvl="1"/>
            <a:r>
              <a:rPr lang="en-GB" sz="2200" dirty="0" smtClean="0">
                <a:latin typeface="Candara" panose="020E0502030303020204" pitchFamily="34" charset="0"/>
              </a:rPr>
              <a:t>Any </a:t>
            </a:r>
            <a:r>
              <a:rPr lang="en-GB" sz="2200" dirty="0">
                <a:latin typeface="Candara" panose="020E0502030303020204" pitchFamily="34" charset="0"/>
              </a:rPr>
              <a:t>offsite interventions are required</a:t>
            </a:r>
          </a:p>
          <a:p>
            <a:pPr marL="0" indent="0">
              <a:buNone/>
            </a:pPr>
            <a:endParaRPr lang="en-GB" sz="3200" dirty="0" smtClean="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13617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25689"/>
          </a:xfrm>
        </p:spPr>
        <p:txBody>
          <a:bodyPr>
            <a:normAutofit/>
          </a:bodyPr>
          <a:lstStyle/>
          <a:p>
            <a:r>
              <a:rPr lang="en-GB" b="1" dirty="0">
                <a:latin typeface="Corbel" panose="020B0503020204020204" pitchFamily="34" charset="0"/>
                <a:cs typeface="Arial" panose="020B0604020202020204" pitchFamily="34" charset="0"/>
              </a:rPr>
              <a:t>BNG – Existing duties to ‘enhance’ </a:t>
            </a:r>
          </a:p>
        </p:txBody>
      </p:sp>
      <p:sp>
        <p:nvSpPr>
          <p:cNvPr id="3" name="Content Placeholder 2"/>
          <p:cNvSpPr>
            <a:spLocks noGrp="1"/>
          </p:cNvSpPr>
          <p:nvPr>
            <p:ph idx="1"/>
          </p:nvPr>
        </p:nvSpPr>
        <p:spPr>
          <a:xfrm>
            <a:off x="677334" y="1535289"/>
            <a:ext cx="8596668" cy="3880773"/>
          </a:xfrm>
        </p:spPr>
        <p:txBody>
          <a:bodyPr>
            <a:normAutofit/>
          </a:bodyPr>
          <a:lstStyle/>
          <a:p>
            <a:r>
              <a:rPr lang="en-GB" sz="2400" dirty="0" smtClean="0">
                <a:latin typeface="Candara" panose="020E0502030303020204" pitchFamily="34" charset="0"/>
              </a:rPr>
              <a:t>BNG is not a new concept.</a:t>
            </a:r>
          </a:p>
          <a:p>
            <a:r>
              <a:rPr lang="en-GB" sz="2400" dirty="0" smtClean="0">
                <a:latin typeface="Candara" panose="020E0502030303020204" pitchFamily="34" charset="0"/>
              </a:rPr>
              <a:t>National Planning Policy Framework (NPPF) para 174(d):</a:t>
            </a:r>
          </a:p>
          <a:p>
            <a:pPr lvl="1"/>
            <a:r>
              <a:rPr lang="en-GB" sz="2400" b="1" dirty="0" smtClean="0">
                <a:latin typeface="Candara" panose="020E0502030303020204" pitchFamily="34" charset="0"/>
              </a:rPr>
              <a:t>174.</a:t>
            </a:r>
            <a:r>
              <a:rPr lang="en-GB" sz="2400" dirty="0" smtClean="0">
                <a:latin typeface="Candara" panose="020E0502030303020204" pitchFamily="34" charset="0"/>
              </a:rPr>
              <a:t> Planning policies and decisions should contribute to and enhance the natural and local environment by:</a:t>
            </a:r>
          </a:p>
          <a:p>
            <a:pPr lvl="1"/>
            <a:r>
              <a:rPr lang="en-GB" sz="2400" dirty="0" smtClean="0">
                <a:latin typeface="Candara" panose="020E0502030303020204" pitchFamily="34" charset="0"/>
              </a:rPr>
              <a:t>(d) minimising impacts on </a:t>
            </a:r>
            <a:r>
              <a:rPr lang="en-GB" sz="2400" b="1" u="sng" dirty="0" smtClean="0">
                <a:latin typeface="Candara" panose="020E0502030303020204" pitchFamily="34" charset="0"/>
              </a:rPr>
              <a:t>and providing net gains for biodiversity</a:t>
            </a:r>
            <a:r>
              <a:rPr lang="en-GB" sz="2400" dirty="0" smtClean="0">
                <a:latin typeface="Candara" panose="020E0502030303020204" pitchFamily="34" charset="0"/>
              </a:rPr>
              <a:t>, including by establishing coherent ecological networks that are more resilient to current and future pressures;</a:t>
            </a:r>
            <a:endParaRPr lang="en-GB" sz="2400" dirty="0">
              <a:latin typeface="Candara" panose="020E0502030303020204" pitchFamily="34" charset="0"/>
            </a:endParaRPr>
          </a:p>
        </p:txBody>
      </p:sp>
    </p:spTree>
    <p:extLst>
      <p:ext uri="{BB962C8B-B14F-4D97-AF65-F5344CB8AC3E}">
        <p14:creationId xmlns:p14="http://schemas.microsoft.com/office/powerpoint/2010/main" val="1306446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rbel" panose="020B0503020204020204" pitchFamily="34" charset="0"/>
              </a:rPr>
              <a:t>Small Sites </a:t>
            </a:r>
            <a:r>
              <a:rPr lang="en-GB" b="1" dirty="0" smtClean="0">
                <a:latin typeface="Corbel" panose="020B0503020204020204" pitchFamily="34" charset="0"/>
              </a:rPr>
              <a:t>Metric (SSM)</a:t>
            </a:r>
            <a:endParaRPr lang="en-GB" b="1" dirty="0">
              <a:latin typeface="Corbel" panose="020B0503020204020204" pitchFamily="34" charset="0"/>
            </a:endParaRPr>
          </a:p>
        </p:txBody>
      </p:sp>
      <p:sp>
        <p:nvSpPr>
          <p:cNvPr id="5" name="Content Placeholder 2"/>
          <p:cNvSpPr>
            <a:spLocks noGrp="1"/>
          </p:cNvSpPr>
          <p:nvPr>
            <p:ph idx="1"/>
          </p:nvPr>
        </p:nvSpPr>
        <p:spPr>
          <a:xfrm>
            <a:off x="677334" y="1427560"/>
            <a:ext cx="8596668" cy="5209214"/>
          </a:xfrm>
          <a:noFill/>
        </p:spPr>
        <p:txBody>
          <a:bodyPr>
            <a:normAutofit/>
          </a:bodyPr>
          <a:lstStyle/>
          <a:p>
            <a:r>
              <a:rPr lang="en-GB" sz="2400" dirty="0" smtClean="0">
                <a:latin typeface="Candara" panose="020E0502030303020204" pitchFamily="34" charset="0"/>
              </a:rPr>
              <a:t>A </a:t>
            </a:r>
            <a:r>
              <a:rPr lang="en-GB" sz="2400" dirty="0">
                <a:latin typeface="Candara" panose="020E0502030303020204" pitchFamily="34" charset="0"/>
              </a:rPr>
              <a:t>competent person must carry out the habitat survey and complete the SSM calculation</a:t>
            </a:r>
            <a:r>
              <a:rPr lang="en-GB" sz="2400" dirty="0"/>
              <a:t>. </a:t>
            </a:r>
            <a:endParaRPr lang="en-GB" sz="2400" dirty="0" smtClean="0"/>
          </a:p>
          <a:p>
            <a:r>
              <a:rPr lang="en-GB" sz="2400" dirty="0">
                <a:latin typeface="Candara" panose="020E0502030303020204" pitchFamily="34" charset="0"/>
                <a:cs typeface="Arial" panose="020B0604020202020204" pitchFamily="34" charset="0"/>
              </a:rPr>
              <a:t>Users of the SSM should be competent in identifying:</a:t>
            </a:r>
          </a:p>
          <a:p>
            <a:pPr lvl="1"/>
            <a:r>
              <a:rPr lang="en-GB" sz="2200" dirty="0" smtClean="0">
                <a:latin typeface="Candara" panose="020E0502030303020204" pitchFamily="34" charset="0"/>
                <a:cs typeface="Arial" panose="020B0604020202020204" pitchFamily="34" charset="0"/>
              </a:rPr>
              <a:t>Habitats </a:t>
            </a:r>
            <a:r>
              <a:rPr lang="en-GB" sz="2200" dirty="0">
                <a:latin typeface="Candara" panose="020E0502030303020204" pitchFamily="34" charset="0"/>
                <a:cs typeface="Arial" panose="020B0604020202020204" pitchFamily="34" charset="0"/>
              </a:rPr>
              <a:t>present on site (pre-development)</a:t>
            </a:r>
          </a:p>
          <a:p>
            <a:pPr lvl="1"/>
            <a:r>
              <a:rPr lang="en-GB" sz="2200" dirty="0" smtClean="0">
                <a:latin typeface="Candara" panose="020E0502030303020204" pitchFamily="34" charset="0"/>
                <a:cs typeface="Arial" panose="020B0604020202020204" pitchFamily="34" charset="0"/>
              </a:rPr>
              <a:t>Management </a:t>
            </a:r>
            <a:r>
              <a:rPr lang="en-GB" sz="2200" dirty="0">
                <a:latin typeface="Candara" panose="020E0502030303020204" pitchFamily="34" charset="0"/>
                <a:cs typeface="Arial" panose="020B0604020202020204" pitchFamily="34" charset="0"/>
              </a:rPr>
              <a:t>requirements for habitats to be created or enhanced within </a:t>
            </a:r>
            <a:r>
              <a:rPr lang="en-GB" sz="2200" dirty="0" smtClean="0">
                <a:latin typeface="Candara" panose="020E0502030303020204" pitchFamily="34" charset="0"/>
                <a:cs typeface="Arial" panose="020B0604020202020204" pitchFamily="34" charset="0"/>
              </a:rPr>
              <a:t>the </a:t>
            </a:r>
            <a:r>
              <a:rPr lang="en-GB" sz="2200" dirty="0">
                <a:latin typeface="Candara" panose="020E0502030303020204" pitchFamily="34" charset="0"/>
                <a:cs typeface="Arial" panose="020B0604020202020204" pitchFamily="34" charset="0"/>
              </a:rPr>
              <a:t>landscape design (post-development)</a:t>
            </a:r>
          </a:p>
          <a:p>
            <a:r>
              <a:rPr lang="en-GB" sz="2400" dirty="0" smtClean="0">
                <a:latin typeface="Candara" panose="020E0502030303020204" pitchFamily="34" charset="0"/>
                <a:cs typeface="Arial" panose="020B0604020202020204" pitchFamily="34" charset="0"/>
              </a:rPr>
              <a:t>Competency </a:t>
            </a:r>
            <a:r>
              <a:rPr lang="en-GB" sz="2400" dirty="0">
                <a:latin typeface="Candara" panose="020E0502030303020204" pitchFamily="34" charset="0"/>
                <a:cs typeface="Arial" panose="020B0604020202020204" pitchFamily="34" charset="0"/>
              </a:rPr>
              <a:t>is aligned with the British Standard ‘Process for designing and </a:t>
            </a:r>
            <a:r>
              <a:rPr lang="en-GB" sz="2400" dirty="0" smtClean="0">
                <a:latin typeface="Candara" panose="020E0502030303020204" pitchFamily="34" charset="0"/>
                <a:cs typeface="Arial" panose="020B0604020202020204" pitchFamily="34" charset="0"/>
              </a:rPr>
              <a:t>implementing </a:t>
            </a:r>
            <a:r>
              <a:rPr lang="en-GB" sz="2400" dirty="0">
                <a:latin typeface="Candara" panose="020E0502030303020204" pitchFamily="34" charset="0"/>
                <a:cs typeface="Arial" panose="020B0604020202020204" pitchFamily="34" charset="0"/>
              </a:rPr>
              <a:t>biodiversity net gain: BS 8683:2021</a:t>
            </a:r>
            <a:r>
              <a:rPr lang="en-GB" sz="2400" dirty="0" smtClean="0">
                <a:latin typeface="Candara" panose="020E0502030303020204" pitchFamily="34" charset="0"/>
                <a:cs typeface="Arial" panose="020B0604020202020204" pitchFamily="34" charset="0"/>
              </a:rPr>
              <a:t>’</a:t>
            </a:r>
          </a:p>
          <a:p>
            <a:pPr lvl="1"/>
            <a:r>
              <a:rPr lang="en-GB" sz="2200" dirty="0" smtClean="0">
                <a:latin typeface="Candara" panose="020E0502030303020204" pitchFamily="34" charset="0"/>
                <a:cs typeface="Arial" panose="020B0604020202020204" pitchFamily="34" charset="0"/>
              </a:rPr>
              <a:t>Does not have to be an ‘ecologist’ but details must be provided as to the metric users competency </a:t>
            </a:r>
          </a:p>
        </p:txBody>
      </p:sp>
    </p:spTree>
    <p:extLst>
      <p:ext uri="{BB962C8B-B14F-4D97-AF65-F5344CB8AC3E}">
        <p14:creationId xmlns:p14="http://schemas.microsoft.com/office/powerpoint/2010/main" val="4284766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atin typeface="Corbel" panose="020B0503020204020204" pitchFamily="34" charset="0"/>
              </a:rPr>
              <a:t>Statutory credits</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334" y="1452666"/>
            <a:ext cx="8596668" cy="3880773"/>
          </a:xfrm>
          <a:noFill/>
        </p:spPr>
        <p:txBody>
          <a:bodyPr>
            <a:normAutofit/>
          </a:bodyPr>
          <a:lstStyle/>
          <a:p>
            <a:r>
              <a:rPr lang="en-GB" sz="2400" dirty="0" smtClean="0">
                <a:latin typeface="Candara" panose="020E0502030303020204" pitchFamily="34" charset="0"/>
                <a:cs typeface="Arial" panose="020B0604020202020204" pitchFamily="34" charset="0"/>
              </a:rPr>
              <a:t>Last resort – sold by the government on an online platform (TBC)</a:t>
            </a:r>
          </a:p>
          <a:p>
            <a:r>
              <a:rPr lang="en-GB" sz="2400" dirty="0" smtClean="0">
                <a:latin typeface="Candara" panose="020E0502030303020204" pitchFamily="34" charset="0"/>
                <a:cs typeface="Arial" panose="020B0604020202020204" pitchFamily="34" charset="0"/>
              </a:rPr>
              <a:t>Deliberate high price as a </a:t>
            </a:r>
            <a:r>
              <a:rPr lang="en-GB" sz="2400" dirty="0">
                <a:latin typeface="Candara" panose="020E0502030303020204" pitchFamily="34" charset="0"/>
                <a:cs typeface="Arial" panose="020B0604020202020204" pitchFamily="34" charset="0"/>
              </a:rPr>
              <a:t>disincentive</a:t>
            </a:r>
            <a:endParaRPr lang="en-GB" sz="2400" dirty="0" smtClean="0">
              <a:latin typeface="Candara" panose="020E0502030303020204" pitchFamily="34" charset="0"/>
              <a:cs typeface="Arial" panose="020B0604020202020204" pitchFamily="34" charset="0"/>
            </a:endParaRPr>
          </a:p>
          <a:p>
            <a:r>
              <a:rPr lang="en-GB" sz="2400" dirty="0" smtClean="0">
                <a:latin typeface="Candara" panose="020E0502030303020204" pitchFamily="34" charset="0"/>
                <a:cs typeface="Arial" panose="020B0604020202020204" pitchFamily="34" charset="0"/>
              </a:rPr>
              <a:t> Money used by government for enhancement works or to buy land</a:t>
            </a:r>
          </a:p>
          <a:p>
            <a:r>
              <a:rPr lang="en-GB" sz="2400" dirty="0" smtClean="0">
                <a:latin typeface="Candara" panose="020E0502030303020204" pitchFamily="34" charset="0"/>
                <a:cs typeface="Arial" panose="020B0604020202020204" pitchFamily="34" charset="0"/>
              </a:rPr>
              <a:t>Proof of purchase required within the Biodiversity Gain Plan</a:t>
            </a:r>
          </a:p>
          <a:p>
            <a:r>
              <a:rPr lang="en-GB" sz="2400" dirty="0" smtClean="0">
                <a:latin typeface="Candara" panose="020E0502030303020204" pitchFamily="34" charset="0"/>
                <a:cs typeface="Arial" panose="020B0604020202020204" pitchFamily="34" charset="0"/>
              </a:rPr>
              <a:t>Likely to be phased out once the ‘off-site’ market is functioning</a:t>
            </a:r>
          </a:p>
        </p:txBody>
      </p:sp>
    </p:spTree>
    <p:extLst>
      <p:ext uri="{BB962C8B-B14F-4D97-AF65-F5344CB8AC3E}">
        <p14:creationId xmlns:p14="http://schemas.microsoft.com/office/powerpoint/2010/main" val="1189574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Example BNG workflow</a:t>
            </a:r>
            <a:endParaRPr lang="en-GB" dirty="0"/>
          </a:p>
        </p:txBody>
      </p:sp>
      <p:pic>
        <p:nvPicPr>
          <p:cNvPr id="13" name="Picture 12"/>
          <p:cNvPicPr>
            <a:picLocks noChangeAspect="1"/>
          </p:cNvPicPr>
          <p:nvPr/>
        </p:nvPicPr>
        <p:blipFill>
          <a:blip r:embed="rId2"/>
          <a:stretch>
            <a:fillRect/>
          </a:stretch>
        </p:blipFill>
        <p:spPr>
          <a:xfrm>
            <a:off x="270233" y="111227"/>
            <a:ext cx="11115675" cy="6496050"/>
          </a:xfrm>
          <a:prstGeom prst="rect">
            <a:avLst/>
          </a:prstGeom>
        </p:spPr>
      </p:pic>
    </p:spTree>
    <p:extLst>
      <p:ext uri="{BB962C8B-B14F-4D97-AF65-F5344CB8AC3E}">
        <p14:creationId xmlns:p14="http://schemas.microsoft.com/office/powerpoint/2010/main" val="139573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Example BNG workflow</a:t>
            </a:r>
            <a:endParaRPr lang="en-GB" dirty="0"/>
          </a:p>
        </p:txBody>
      </p:sp>
      <p:pic>
        <p:nvPicPr>
          <p:cNvPr id="10" name="Picture 9"/>
          <p:cNvPicPr>
            <a:picLocks noChangeAspect="1"/>
          </p:cNvPicPr>
          <p:nvPr/>
        </p:nvPicPr>
        <p:blipFill>
          <a:blip r:embed="rId2"/>
          <a:stretch>
            <a:fillRect/>
          </a:stretch>
        </p:blipFill>
        <p:spPr>
          <a:xfrm>
            <a:off x="150675" y="0"/>
            <a:ext cx="11207307" cy="6548220"/>
          </a:xfrm>
          <a:prstGeom prst="rect">
            <a:avLst/>
          </a:prstGeom>
        </p:spPr>
      </p:pic>
    </p:spTree>
    <p:extLst>
      <p:ext uri="{BB962C8B-B14F-4D97-AF65-F5344CB8AC3E}">
        <p14:creationId xmlns:p14="http://schemas.microsoft.com/office/powerpoint/2010/main" val="4255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Example BNG workflow</a:t>
            </a:r>
            <a:endParaRPr lang="en-GB" dirty="0"/>
          </a:p>
        </p:txBody>
      </p:sp>
      <p:pic>
        <p:nvPicPr>
          <p:cNvPr id="12" name="Picture 11"/>
          <p:cNvPicPr>
            <a:picLocks noChangeAspect="1"/>
          </p:cNvPicPr>
          <p:nvPr/>
        </p:nvPicPr>
        <p:blipFill>
          <a:blip r:embed="rId2"/>
          <a:stretch>
            <a:fillRect/>
          </a:stretch>
        </p:blipFill>
        <p:spPr>
          <a:xfrm>
            <a:off x="677334" y="0"/>
            <a:ext cx="8228198" cy="6569253"/>
          </a:xfrm>
          <a:prstGeom prst="rect">
            <a:avLst/>
          </a:prstGeom>
        </p:spPr>
      </p:pic>
    </p:spTree>
    <p:extLst>
      <p:ext uri="{BB962C8B-B14F-4D97-AF65-F5344CB8AC3E}">
        <p14:creationId xmlns:p14="http://schemas.microsoft.com/office/powerpoint/2010/main" val="21960899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709" y="2790825"/>
            <a:ext cx="8596668" cy="1320800"/>
          </a:xfrm>
        </p:spPr>
        <p:txBody>
          <a:bodyPr/>
          <a:lstStyle/>
          <a:p>
            <a:r>
              <a:rPr lang="en-GB" b="1" dirty="0" smtClean="0">
                <a:latin typeface="Corbel" panose="020B0503020204020204" pitchFamily="34" charset="0"/>
              </a:rPr>
              <a:t>Thank you – any questions?</a:t>
            </a:r>
            <a:endParaRPr lang="en-GB" b="1" dirty="0">
              <a:latin typeface="Corbel" panose="020B0503020204020204" pitchFamily="34" charset="0"/>
            </a:endParaRPr>
          </a:p>
        </p:txBody>
      </p:sp>
    </p:spTree>
    <p:extLst>
      <p:ext uri="{BB962C8B-B14F-4D97-AF65-F5344CB8AC3E}">
        <p14:creationId xmlns:p14="http://schemas.microsoft.com/office/powerpoint/2010/main" val="3828726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latin typeface="Corbel" panose="020B0503020204020204" pitchFamily="34" charset="0"/>
              </a:rPr>
              <a:t>Reference material</a:t>
            </a:r>
          </a:p>
        </p:txBody>
      </p:sp>
      <p:sp>
        <p:nvSpPr>
          <p:cNvPr id="3" name="Content Placeholder 2"/>
          <p:cNvSpPr>
            <a:spLocks noGrp="1"/>
          </p:cNvSpPr>
          <p:nvPr>
            <p:ph idx="1"/>
          </p:nvPr>
        </p:nvSpPr>
        <p:spPr>
          <a:xfrm>
            <a:off x="677334" y="1541157"/>
            <a:ext cx="9071350" cy="3880773"/>
          </a:xfrm>
        </p:spPr>
        <p:txBody>
          <a:bodyPr/>
          <a:lstStyle/>
          <a:p>
            <a:r>
              <a:rPr lang="en-GB" sz="2400" dirty="0">
                <a:latin typeface="Candara" panose="020E0502030303020204" pitchFamily="34" charset="0"/>
                <a:hlinkClick r:id="rId2"/>
              </a:rPr>
              <a:t>Biodiversity Net Gain 2022 consultation events | Local Government </a:t>
            </a:r>
            <a:r>
              <a:rPr lang="en-GB" sz="2400" dirty="0" smtClean="0">
                <a:latin typeface="Candara" panose="020E0502030303020204" pitchFamily="34" charset="0"/>
                <a:hlinkClick r:id="rId2"/>
              </a:rPr>
              <a:t>Association</a:t>
            </a:r>
            <a:endParaRPr lang="en-GB" sz="2400" dirty="0" smtClean="0">
              <a:latin typeface="Candara" panose="020E0502030303020204" pitchFamily="34" charset="0"/>
            </a:endParaRPr>
          </a:p>
          <a:p>
            <a:r>
              <a:rPr lang="en-GB" sz="2400" dirty="0">
                <a:latin typeface="Candara" panose="020E0502030303020204" pitchFamily="34" charset="0"/>
                <a:cs typeface="Arial" panose="020B0604020202020204" pitchFamily="34" charset="0"/>
              </a:rPr>
              <a:t>UK Green Building Council </a:t>
            </a:r>
            <a:r>
              <a:rPr lang="en-GB" sz="2400" dirty="0" smtClean="0">
                <a:latin typeface="Candara" panose="020E0502030303020204" pitchFamily="34" charset="0"/>
                <a:cs typeface="Arial" panose="020B0604020202020204" pitchFamily="34" charset="0"/>
              </a:rPr>
              <a:t>ukgbc.org</a:t>
            </a:r>
          </a:p>
          <a:p>
            <a:r>
              <a:rPr lang="en-GB" sz="2400" dirty="0" smtClean="0">
                <a:latin typeface="Candara" panose="020E0502030303020204" pitchFamily="34" charset="0"/>
                <a:cs typeface="Arial" panose="020B0604020202020204" pitchFamily="34" charset="0"/>
              </a:rPr>
              <a:t>Baker et al. (2019). Biodiversity </a:t>
            </a:r>
            <a:r>
              <a:rPr lang="en-GB" sz="2400" dirty="0">
                <a:latin typeface="Candara" panose="020E0502030303020204" pitchFamily="34" charset="0"/>
                <a:cs typeface="Arial" panose="020B0604020202020204" pitchFamily="34" charset="0"/>
              </a:rPr>
              <a:t>net gain. Good practice principles for </a:t>
            </a:r>
            <a:r>
              <a:rPr lang="en-GB" sz="2400" dirty="0" smtClean="0">
                <a:latin typeface="Candara" panose="020E0502030303020204" pitchFamily="34" charset="0"/>
                <a:cs typeface="Arial" panose="020B0604020202020204" pitchFamily="34" charset="0"/>
              </a:rPr>
              <a:t>development.</a:t>
            </a:r>
          </a:p>
          <a:p>
            <a:r>
              <a:rPr lang="en-GB" sz="2400" dirty="0" smtClean="0">
                <a:latin typeface="Candara" panose="020E0502030303020204" pitchFamily="34" charset="0"/>
                <a:cs typeface="Arial" panose="020B0604020202020204" pitchFamily="34" charset="0"/>
              </a:rPr>
              <a:t>CIEEM (2019). </a:t>
            </a:r>
            <a:r>
              <a:rPr lang="en-GB" sz="2400" dirty="0" err="1" smtClean="0">
                <a:latin typeface="Candara" panose="020E0502030303020204" pitchFamily="34" charset="0"/>
                <a:cs typeface="Arial" panose="020B0604020202020204" pitchFamily="34" charset="0"/>
              </a:rPr>
              <a:t>InPractice</a:t>
            </a:r>
            <a:r>
              <a:rPr lang="en-GB" sz="2400" dirty="0">
                <a:latin typeface="Candara" panose="020E0502030303020204" pitchFamily="34" charset="0"/>
                <a:cs typeface="Arial" panose="020B0604020202020204" pitchFamily="34" charset="0"/>
              </a:rPr>
              <a:t>. Issue 104. </a:t>
            </a:r>
            <a:r>
              <a:rPr lang="en-GB" sz="2400" dirty="0" smtClean="0">
                <a:latin typeface="Candara" panose="020E0502030303020204" pitchFamily="34" charset="0"/>
                <a:cs typeface="Arial" panose="020B0604020202020204" pitchFamily="34" charset="0"/>
              </a:rPr>
              <a:t>Biodiversity Net Gain.</a:t>
            </a:r>
          </a:p>
          <a:p>
            <a:r>
              <a:rPr lang="en-GB" sz="2400" dirty="0">
                <a:latin typeface="Candara" panose="020E0502030303020204" pitchFamily="34" charset="0"/>
                <a:cs typeface="Arial" panose="020B0604020202020204" pitchFamily="34" charset="0"/>
              </a:rPr>
              <a:t>Natural England (2023). The Biodiversity Metric </a:t>
            </a:r>
            <a:r>
              <a:rPr lang="en-GB" sz="2400" dirty="0" smtClean="0">
                <a:latin typeface="Candara" panose="020E0502030303020204" pitchFamily="34" charset="0"/>
                <a:cs typeface="Arial" panose="020B0604020202020204" pitchFamily="34" charset="0"/>
              </a:rPr>
              <a:t>4.0 User Guide.</a:t>
            </a:r>
            <a:endParaRPr lang="en-GB" sz="2400" dirty="0">
              <a:latin typeface="Candara" panose="020E0502030303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846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3422"/>
          </a:xfrm>
        </p:spPr>
        <p:txBody>
          <a:bodyPr>
            <a:normAutofit/>
          </a:bodyPr>
          <a:lstStyle/>
          <a:p>
            <a:r>
              <a:rPr lang="en-GB" b="1" dirty="0">
                <a:latin typeface="Corbel" panose="020B0503020204020204" pitchFamily="34" charset="0"/>
                <a:cs typeface="Arial" panose="020B0604020202020204" pitchFamily="34" charset="0"/>
              </a:rPr>
              <a:t>BNG – Existing duties to ‘enhance’ </a:t>
            </a:r>
          </a:p>
        </p:txBody>
      </p:sp>
      <p:sp>
        <p:nvSpPr>
          <p:cNvPr id="3" name="Content Placeholder 2"/>
          <p:cNvSpPr>
            <a:spLocks noGrp="1"/>
          </p:cNvSpPr>
          <p:nvPr>
            <p:ph idx="1"/>
          </p:nvPr>
        </p:nvSpPr>
        <p:spPr>
          <a:xfrm>
            <a:off x="677334" y="1603022"/>
            <a:ext cx="8596668" cy="3880773"/>
          </a:xfrm>
        </p:spPr>
        <p:txBody>
          <a:bodyPr>
            <a:noAutofit/>
          </a:bodyPr>
          <a:lstStyle/>
          <a:p>
            <a:r>
              <a:rPr lang="en-GB" sz="2400" dirty="0" smtClean="0">
                <a:latin typeface="Candara" panose="020E0502030303020204" pitchFamily="34" charset="0"/>
              </a:rPr>
              <a:t>Natural Environment and Rural Communities (NERC) Act 2006:</a:t>
            </a:r>
          </a:p>
          <a:p>
            <a:pPr lvl="1"/>
            <a:r>
              <a:rPr lang="en-GB" sz="2400" b="1" dirty="0" smtClean="0">
                <a:latin typeface="Candara" panose="020E0502030303020204" pitchFamily="34" charset="0"/>
              </a:rPr>
              <a:t>40. </a:t>
            </a:r>
            <a:r>
              <a:rPr lang="en-GB" sz="2400" dirty="0" smtClean="0">
                <a:latin typeface="Candara" panose="020E0502030303020204" pitchFamily="34" charset="0"/>
              </a:rPr>
              <a:t>Duty to conserve and enhance biodiversity</a:t>
            </a:r>
          </a:p>
          <a:p>
            <a:pPr lvl="1"/>
            <a:r>
              <a:rPr lang="en-GB" sz="2400" dirty="0">
                <a:latin typeface="Candara" panose="020E0502030303020204" pitchFamily="34" charset="0"/>
              </a:rPr>
              <a:t>(3)The action which may be taken by the authority to further the general biodiversity objective includes, in particular, action taken for the purpose of—</a:t>
            </a:r>
          </a:p>
          <a:p>
            <a:pPr lvl="1"/>
            <a:r>
              <a:rPr lang="en-GB" sz="2400" dirty="0">
                <a:latin typeface="Candara" panose="020E0502030303020204" pitchFamily="34" charset="0"/>
              </a:rPr>
              <a:t>(a)conserving, restoring or otherwise </a:t>
            </a:r>
            <a:r>
              <a:rPr lang="en-GB" sz="2400" u="sng" dirty="0">
                <a:latin typeface="Candara" panose="020E0502030303020204" pitchFamily="34" charset="0"/>
              </a:rPr>
              <a:t>enhancing a population </a:t>
            </a:r>
            <a:r>
              <a:rPr lang="en-GB" sz="2400" dirty="0">
                <a:latin typeface="Candara" panose="020E0502030303020204" pitchFamily="34" charset="0"/>
              </a:rPr>
              <a:t>of a particular species, and</a:t>
            </a:r>
          </a:p>
          <a:p>
            <a:pPr lvl="1"/>
            <a:r>
              <a:rPr lang="en-GB" sz="2400" dirty="0">
                <a:latin typeface="Candara" panose="020E0502030303020204" pitchFamily="34" charset="0"/>
              </a:rPr>
              <a:t>(b)conserving, restoring or otherwise e</a:t>
            </a:r>
            <a:r>
              <a:rPr lang="en-GB" sz="2400" u="sng" dirty="0">
                <a:latin typeface="Candara" panose="020E0502030303020204" pitchFamily="34" charset="0"/>
              </a:rPr>
              <a:t>nhancing a particular type of habitat.</a:t>
            </a:r>
          </a:p>
        </p:txBody>
      </p:sp>
    </p:spTree>
    <p:extLst>
      <p:ext uri="{BB962C8B-B14F-4D97-AF65-F5344CB8AC3E}">
        <p14:creationId xmlns:p14="http://schemas.microsoft.com/office/powerpoint/2010/main" val="4288230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41867"/>
            <a:ext cx="8596668" cy="880533"/>
          </a:xfrm>
        </p:spPr>
        <p:txBody>
          <a:bodyPr>
            <a:normAutofit/>
          </a:bodyPr>
          <a:lstStyle/>
          <a:p>
            <a:r>
              <a:rPr lang="en-GB" b="1" dirty="0" smtClean="0">
                <a:latin typeface="Corbel" panose="020B0503020204020204" pitchFamily="34" charset="0"/>
                <a:cs typeface="Arial" panose="020B0604020202020204" pitchFamily="34" charset="0"/>
              </a:rPr>
              <a:t>What is </a:t>
            </a:r>
            <a:r>
              <a:rPr lang="en-GB" b="1" i="1" dirty="0" smtClean="0">
                <a:latin typeface="Corbel" panose="020B0503020204020204" pitchFamily="34" charset="0"/>
                <a:cs typeface="Arial" panose="020B0604020202020204" pitchFamily="34" charset="0"/>
              </a:rPr>
              <a:t>Mandatory</a:t>
            </a:r>
            <a:r>
              <a:rPr lang="en-GB" b="1" dirty="0" smtClean="0">
                <a:latin typeface="Corbel" panose="020B0503020204020204" pitchFamily="34" charset="0"/>
                <a:cs typeface="Arial" panose="020B0604020202020204" pitchFamily="34" charset="0"/>
              </a:rPr>
              <a:t> Biodiversity Net Gain?</a:t>
            </a:r>
            <a:endParaRPr lang="en-GB" b="1" dirty="0">
              <a:latin typeface="Corbel" panose="020B0503020204020204" pitchFamily="34" charset="0"/>
              <a:cs typeface="Arial" panose="020B0604020202020204" pitchFamily="34" charset="0"/>
            </a:endParaRPr>
          </a:p>
        </p:txBody>
      </p:sp>
      <p:sp>
        <p:nvSpPr>
          <p:cNvPr id="3" name="Content Placeholder 2"/>
          <p:cNvSpPr>
            <a:spLocks noGrp="1"/>
          </p:cNvSpPr>
          <p:nvPr>
            <p:ph idx="1"/>
          </p:nvPr>
        </p:nvSpPr>
        <p:spPr>
          <a:xfrm>
            <a:off x="677334" y="1524000"/>
            <a:ext cx="8596668" cy="4517363"/>
          </a:xfrm>
          <a:noFill/>
        </p:spPr>
        <p:txBody>
          <a:bodyPr>
            <a:normAutofit/>
          </a:bodyPr>
          <a:lstStyle/>
          <a:p>
            <a:r>
              <a:rPr lang="en-GB" sz="2400" dirty="0" smtClean="0">
                <a:latin typeface="Candara" panose="020E0502030303020204" pitchFamily="34" charset="0"/>
              </a:rPr>
              <a:t>From November 2023 (date TBC) under </a:t>
            </a:r>
            <a:r>
              <a:rPr lang="en-GB" sz="2400" dirty="0">
                <a:latin typeface="Candara" panose="020E0502030303020204" pitchFamily="34" charset="0"/>
              </a:rPr>
              <a:t>the </a:t>
            </a:r>
            <a:r>
              <a:rPr lang="en-GB" sz="2400" b="1" dirty="0">
                <a:latin typeface="Candara" panose="020E0502030303020204" pitchFamily="34" charset="0"/>
                <a:hlinkClick r:id="rId3"/>
              </a:rPr>
              <a:t>Environment Act 2021</a:t>
            </a:r>
            <a:r>
              <a:rPr lang="en-GB" sz="2400" dirty="0">
                <a:latin typeface="Candara" panose="020E0502030303020204" pitchFamily="34" charset="0"/>
              </a:rPr>
              <a:t>, all </a:t>
            </a:r>
            <a:r>
              <a:rPr lang="en-GB" sz="2400" dirty="0" smtClean="0">
                <a:latin typeface="Candara" panose="020E0502030303020204" pitchFamily="34" charset="0"/>
              </a:rPr>
              <a:t>major planning permissions </a:t>
            </a:r>
            <a:r>
              <a:rPr lang="en-GB" sz="2400" dirty="0">
                <a:latin typeface="Candara" panose="020E0502030303020204" pitchFamily="34" charset="0"/>
              </a:rPr>
              <a:t>(10 or more dwellings) granted in England (with a few exemptions) </a:t>
            </a:r>
            <a:r>
              <a:rPr lang="en-GB" sz="2400" dirty="0" smtClean="0">
                <a:latin typeface="Candara" panose="020E0502030303020204" pitchFamily="34" charset="0"/>
              </a:rPr>
              <a:t>will </a:t>
            </a:r>
            <a:r>
              <a:rPr lang="en-GB" sz="2400" dirty="0">
                <a:latin typeface="Candara" panose="020E0502030303020204" pitchFamily="34" charset="0"/>
              </a:rPr>
              <a:t>have to deliver at least 10% biodiversity net </a:t>
            </a:r>
            <a:r>
              <a:rPr lang="en-GB" sz="2400" dirty="0" smtClean="0">
                <a:latin typeface="Candara" panose="020E0502030303020204" pitchFamily="34" charset="0"/>
              </a:rPr>
              <a:t>gain</a:t>
            </a:r>
          </a:p>
          <a:p>
            <a:r>
              <a:rPr lang="en-GB" sz="2400" dirty="0" smtClean="0">
                <a:latin typeface="Candara" panose="020E0502030303020204" pitchFamily="34" charset="0"/>
              </a:rPr>
              <a:t>The requirement is mandatory (not policy) and once enacted will modify the Town and County Planning Act (T&amp;CPA)1990 with a new s90a and schedule 7A</a:t>
            </a:r>
          </a:p>
          <a:p>
            <a:r>
              <a:rPr lang="en-GB" sz="2400" dirty="0" smtClean="0">
                <a:latin typeface="Candara" panose="020E0502030303020204" pitchFamily="34" charset="0"/>
              </a:rPr>
              <a:t>The requirements for ‘Small Sites’ (&lt;10 dwellings) will come into force from April 2024 (date TBC)</a:t>
            </a:r>
          </a:p>
          <a:p>
            <a:r>
              <a:rPr lang="en-GB" sz="2400" dirty="0" smtClean="0">
                <a:latin typeface="Candara" panose="020E0502030303020204" pitchFamily="34" charset="0"/>
              </a:rPr>
              <a:t>There is still secondary legislation and guidance to be released by the government so some details are not fully confirmed</a:t>
            </a:r>
          </a:p>
        </p:txBody>
      </p:sp>
    </p:spTree>
    <p:extLst>
      <p:ext uri="{BB962C8B-B14F-4D97-AF65-F5344CB8AC3E}">
        <p14:creationId xmlns:p14="http://schemas.microsoft.com/office/powerpoint/2010/main" val="1913537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cs typeface="Arial" panose="020B0604020202020204" pitchFamily="34" charset="0"/>
              </a:rPr>
              <a:t>BNG – what it applies to</a:t>
            </a:r>
            <a:endParaRPr lang="en-GB" b="1" dirty="0">
              <a:latin typeface="Corbel" panose="020B0503020204020204" pitchFamily="34" charset="0"/>
              <a:cs typeface="Arial" panose="020B0604020202020204" pitchFamily="34" charset="0"/>
            </a:endParaRPr>
          </a:p>
        </p:txBody>
      </p:sp>
      <p:sp>
        <p:nvSpPr>
          <p:cNvPr id="4" name="Content Placeholder 3"/>
          <p:cNvSpPr>
            <a:spLocks noGrp="1"/>
          </p:cNvSpPr>
          <p:nvPr>
            <p:ph idx="1"/>
          </p:nvPr>
        </p:nvSpPr>
        <p:spPr>
          <a:xfrm>
            <a:off x="677334" y="1520722"/>
            <a:ext cx="8596668" cy="3880773"/>
          </a:xfrm>
        </p:spPr>
        <p:txBody>
          <a:bodyPr>
            <a:noAutofit/>
          </a:bodyPr>
          <a:lstStyle/>
          <a:p>
            <a:r>
              <a:rPr lang="en-GB" sz="2400" dirty="0">
                <a:latin typeface="Candara" panose="020E0502030303020204" pitchFamily="34" charset="0"/>
              </a:rPr>
              <a:t>Applies to all land development to low water mark, </a:t>
            </a:r>
            <a:r>
              <a:rPr lang="en-GB" sz="2400" dirty="0" smtClean="0">
                <a:latin typeface="Candara" panose="020E0502030303020204" pitchFamily="34" charset="0"/>
              </a:rPr>
              <a:t>except permitted development</a:t>
            </a:r>
            <a:r>
              <a:rPr lang="en-GB" sz="2800" dirty="0" smtClean="0">
                <a:latin typeface="Candara" panose="020E0502030303020204" pitchFamily="34" charset="0"/>
              </a:rPr>
              <a:t>.</a:t>
            </a:r>
          </a:p>
          <a:p>
            <a:r>
              <a:rPr lang="en-GB" sz="2400" dirty="0">
                <a:latin typeface="Candara" panose="020E0502030303020204" pitchFamily="34" charset="0"/>
              </a:rPr>
              <a:t>Does include:</a:t>
            </a:r>
          </a:p>
          <a:p>
            <a:pPr lvl="1"/>
            <a:r>
              <a:rPr lang="en-GB" sz="2200" dirty="0" smtClean="0">
                <a:latin typeface="Candara" panose="020E0502030303020204" pitchFamily="34" charset="0"/>
              </a:rPr>
              <a:t>Brownfield </a:t>
            </a:r>
            <a:r>
              <a:rPr lang="en-GB" sz="2200" dirty="0">
                <a:latin typeface="Candara" panose="020E0502030303020204" pitchFamily="34" charset="0"/>
              </a:rPr>
              <a:t>development</a:t>
            </a:r>
          </a:p>
          <a:p>
            <a:pPr lvl="1"/>
            <a:r>
              <a:rPr lang="en-GB" sz="2200" dirty="0">
                <a:latin typeface="Candara" panose="020E0502030303020204" pitchFamily="34" charset="0"/>
              </a:rPr>
              <a:t>C</a:t>
            </a:r>
            <a:r>
              <a:rPr lang="en-GB" sz="2200" dirty="0" smtClean="0">
                <a:latin typeface="Candara" panose="020E0502030303020204" pitchFamily="34" charset="0"/>
              </a:rPr>
              <a:t>hange </a:t>
            </a:r>
            <a:r>
              <a:rPr lang="en-GB" sz="2200" dirty="0">
                <a:latin typeface="Candara" panose="020E0502030303020204" pitchFamily="34" charset="0"/>
              </a:rPr>
              <a:t>of use applications</a:t>
            </a:r>
          </a:p>
          <a:p>
            <a:pPr lvl="1"/>
            <a:r>
              <a:rPr lang="en-GB" sz="2200" dirty="0">
                <a:latin typeface="Candara" panose="020E0502030303020204" pitchFamily="34" charset="0"/>
              </a:rPr>
              <a:t>T</a:t>
            </a:r>
            <a:r>
              <a:rPr lang="en-GB" sz="2200" dirty="0" smtClean="0">
                <a:latin typeface="Candara" panose="020E0502030303020204" pitchFamily="34" charset="0"/>
              </a:rPr>
              <a:t>emporary </a:t>
            </a:r>
            <a:r>
              <a:rPr lang="en-GB" sz="2200" dirty="0">
                <a:latin typeface="Candara" panose="020E0502030303020204" pitchFamily="34" charset="0"/>
              </a:rPr>
              <a:t>permissions</a:t>
            </a:r>
          </a:p>
          <a:p>
            <a:pPr lvl="1"/>
            <a:r>
              <a:rPr lang="en-GB" sz="2200" dirty="0" smtClean="0">
                <a:latin typeface="Candara" panose="020E0502030303020204" pitchFamily="34" charset="0"/>
              </a:rPr>
              <a:t>“Small </a:t>
            </a:r>
            <a:r>
              <a:rPr lang="en-GB" sz="2200" dirty="0">
                <a:latin typeface="Candara" panose="020E0502030303020204" pitchFamily="34" charset="0"/>
              </a:rPr>
              <a:t>sites”</a:t>
            </a:r>
          </a:p>
          <a:p>
            <a:pPr lvl="2"/>
            <a:r>
              <a:rPr lang="en-GB" sz="2200" dirty="0" smtClean="0">
                <a:latin typeface="Candara" panose="020E0502030303020204" pitchFamily="34" charset="0"/>
              </a:rPr>
              <a:t>Residential: </a:t>
            </a:r>
            <a:r>
              <a:rPr lang="en-GB" sz="2200" dirty="0">
                <a:latin typeface="Candara" panose="020E0502030303020204" pitchFamily="34" charset="0"/>
              </a:rPr>
              <a:t>&lt;10 dwellings on &lt;1ha site OR unknown number </a:t>
            </a:r>
            <a:r>
              <a:rPr lang="en-GB" sz="2200" dirty="0" smtClean="0">
                <a:latin typeface="Candara" panose="020E0502030303020204" pitchFamily="34" charset="0"/>
              </a:rPr>
              <a:t>on &lt;0.5ha </a:t>
            </a:r>
            <a:r>
              <a:rPr lang="en-GB" sz="2200" dirty="0">
                <a:latin typeface="Candara" panose="020E0502030303020204" pitchFamily="34" charset="0"/>
              </a:rPr>
              <a:t>site;</a:t>
            </a:r>
          </a:p>
          <a:p>
            <a:pPr lvl="2"/>
            <a:r>
              <a:rPr lang="en-GB" sz="2200" dirty="0">
                <a:latin typeface="Candara" panose="020E0502030303020204" pitchFamily="34" charset="0"/>
              </a:rPr>
              <a:t>N</a:t>
            </a:r>
            <a:r>
              <a:rPr lang="en-GB" sz="2200" dirty="0" smtClean="0">
                <a:latin typeface="Candara" panose="020E0502030303020204" pitchFamily="34" charset="0"/>
              </a:rPr>
              <a:t>on-residential: </a:t>
            </a:r>
            <a:r>
              <a:rPr lang="en-GB" sz="2200" dirty="0" err="1">
                <a:latin typeface="Candara" panose="020E0502030303020204" pitchFamily="34" charset="0"/>
              </a:rPr>
              <a:t>floorspace</a:t>
            </a:r>
            <a:r>
              <a:rPr lang="en-GB" sz="2200" dirty="0">
                <a:latin typeface="Candara" panose="020E0502030303020204" pitchFamily="34" charset="0"/>
              </a:rPr>
              <a:t> &lt;</a:t>
            </a:r>
            <a:r>
              <a:rPr lang="en-GB" sz="2200" dirty="0" smtClean="0">
                <a:latin typeface="Candara" panose="020E0502030303020204" pitchFamily="34" charset="0"/>
              </a:rPr>
              <a:t>1000 m</a:t>
            </a:r>
            <a:r>
              <a:rPr lang="en-GB" sz="2200" baseline="30000" dirty="0" smtClean="0">
                <a:latin typeface="Candara" panose="020E0502030303020204" pitchFamily="34" charset="0"/>
              </a:rPr>
              <a:t>2</a:t>
            </a:r>
            <a:r>
              <a:rPr lang="en-GB" sz="2200" dirty="0" smtClean="0">
                <a:latin typeface="Candara" panose="020E0502030303020204" pitchFamily="34" charset="0"/>
              </a:rPr>
              <a:t> </a:t>
            </a:r>
            <a:r>
              <a:rPr lang="en-GB" sz="2200" dirty="0">
                <a:latin typeface="Candara" panose="020E0502030303020204" pitchFamily="34" charset="0"/>
              </a:rPr>
              <a:t>OR </a:t>
            </a:r>
            <a:r>
              <a:rPr lang="en-GB" sz="2200" dirty="0" smtClean="0">
                <a:latin typeface="Candara" panose="020E0502030303020204" pitchFamily="34" charset="0"/>
              </a:rPr>
              <a:t>&lt; 1ha </a:t>
            </a:r>
            <a:r>
              <a:rPr lang="en-GB" sz="2200" dirty="0">
                <a:latin typeface="Candara" panose="020E0502030303020204" pitchFamily="34" charset="0"/>
              </a:rPr>
              <a:t>site</a:t>
            </a:r>
          </a:p>
        </p:txBody>
      </p:sp>
    </p:spTree>
    <p:extLst>
      <p:ext uri="{BB962C8B-B14F-4D97-AF65-F5344CB8AC3E}">
        <p14:creationId xmlns:p14="http://schemas.microsoft.com/office/powerpoint/2010/main" val="232322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cs typeface="Arial" panose="020B0604020202020204" pitchFamily="34" charset="0"/>
              </a:rPr>
              <a:t>BNG – </a:t>
            </a:r>
            <a:r>
              <a:rPr lang="en-GB" b="1" u="sng" dirty="0" smtClean="0">
                <a:latin typeface="Corbel" panose="020B0503020204020204" pitchFamily="34" charset="0"/>
                <a:cs typeface="Arial" panose="020B0604020202020204" pitchFamily="34" charset="0"/>
              </a:rPr>
              <a:t>does not</a:t>
            </a:r>
            <a:r>
              <a:rPr lang="en-GB" b="1" dirty="0" smtClean="0">
                <a:latin typeface="Corbel" panose="020B0503020204020204" pitchFamily="34" charset="0"/>
                <a:cs typeface="Arial" panose="020B0604020202020204" pitchFamily="34" charset="0"/>
              </a:rPr>
              <a:t> include</a:t>
            </a:r>
            <a:endParaRPr lang="en-GB" b="1" dirty="0">
              <a:latin typeface="Corbel" panose="020B0503020204020204" pitchFamily="34" charset="0"/>
              <a:cs typeface="Arial" panose="020B0604020202020204" pitchFamily="34" charset="0"/>
            </a:endParaRPr>
          </a:p>
        </p:txBody>
      </p:sp>
      <p:sp>
        <p:nvSpPr>
          <p:cNvPr id="4" name="Content Placeholder 3"/>
          <p:cNvSpPr>
            <a:spLocks noGrp="1"/>
          </p:cNvSpPr>
          <p:nvPr>
            <p:ph idx="1"/>
          </p:nvPr>
        </p:nvSpPr>
        <p:spPr>
          <a:xfrm>
            <a:off x="677334" y="1746932"/>
            <a:ext cx="8596668" cy="3880773"/>
          </a:xfrm>
        </p:spPr>
        <p:txBody>
          <a:bodyPr>
            <a:noAutofit/>
          </a:bodyPr>
          <a:lstStyle/>
          <a:p>
            <a:r>
              <a:rPr lang="en-GB" sz="2400" dirty="0" smtClean="0">
                <a:latin typeface="Candara" panose="020E0502030303020204" pitchFamily="34" charset="0"/>
              </a:rPr>
              <a:t>Does </a:t>
            </a:r>
            <a:r>
              <a:rPr lang="en-GB" sz="2400" u="sng" dirty="0" smtClean="0">
                <a:latin typeface="Candara" panose="020E0502030303020204" pitchFamily="34" charset="0"/>
              </a:rPr>
              <a:t>not</a:t>
            </a:r>
            <a:r>
              <a:rPr lang="en-GB" sz="2400" dirty="0" smtClean="0">
                <a:latin typeface="Candara" panose="020E0502030303020204" pitchFamily="34" charset="0"/>
              </a:rPr>
              <a:t> include</a:t>
            </a:r>
            <a:endParaRPr lang="en-GB" sz="2400" dirty="0">
              <a:latin typeface="Candara" panose="020E0502030303020204" pitchFamily="34" charset="0"/>
            </a:endParaRPr>
          </a:p>
          <a:p>
            <a:pPr lvl="1"/>
            <a:r>
              <a:rPr lang="en-GB" sz="2400" dirty="0" smtClean="0">
                <a:latin typeface="Candara" panose="020E0502030303020204" pitchFamily="34" charset="0"/>
              </a:rPr>
              <a:t>Permitted </a:t>
            </a:r>
            <a:r>
              <a:rPr lang="en-GB" sz="2400" dirty="0">
                <a:latin typeface="Candara" panose="020E0502030303020204" pitchFamily="34" charset="0"/>
              </a:rPr>
              <a:t>development</a:t>
            </a:r>
          </a:p>
          <a:p>
            <a:pPr lvl="1"/>
            <a:r>
              <a:rPr lang="en-GB" sz="2400" dirty="0">
                <a:latin typeface="Candara" panose="020E0502030303020204" pitchFamily="34" charset="0"/>
              </a:rPr>
              <a:t>M</a:t>
            </a:r>
            <a:r>
              <a:rPr lang="en-GB" sz="2400" dirty="0" smtClean="0">
                <a:latin typeface="Candara" panose="020E0502030303020204" pitchFamily="34" charset="0"/>
              </a:rPr>
              <a:t>arine </a:t>
            </a:r>
            <a:r>
              <a:rPr lang="en-GB" sz="2400" dirty="0">
                <a:latin typeface="Candara" panose="020E0502030303020204" pitchFamily="34" charset="0"/>
              </a:rPr>
              <a:t>development</a:t>
            </a:r>
          </a:p>
          <a:p>
            <a:pPr lvl="1"/>
            <a:r>
              <a:rPr lang="en-GB" sz="2400" dirty="0">
                <a:latin typeface="Candara" panose="020E0502030303020204" pitchFamily="34" charset="0"/>
              </a:rPr>
              <a:t>W</a:t>
            </a:r>
            <a:r>
              <a:rPr lang="en-GB" sz="2400" dirty="0" smtClean="0">
                <a:latin typeface="Candara" panose="020E0502030303020204" pitchFamily="34" charset="0"/>
              </a:rPr>
              <a:t>here </a:t>
            </a:r>
            <a:r>
              <a:rPr lang="en-GB" sz="2400" dirty="0">
                <a:latin typeface="Candara" panose="020E0502030303020204" pitchFamily="34" charset="0"/>
              </a:rPr>
              <a:t>a site’s baseline biodiversity score is </a:t>
            </a:r>
            <a:r>
              <a:rPr lang="en-GB" sz="2400" dirty="0" smtClean="0">
                <a:latin typeface="Candara" panose="020E0502030303020204" pitchFamily="34" charset="0"/>
              </a:rPr>
              <a:t>zero (e.g., </a:t>
            </a:r>
            <a:r>
              <a:rPr lang="en-GB" sz="2400" dirty="0">
                <a:latin typeface="Candara" panose="020E0502030303020204" pitchFamily="34" charset="0"/>
              </a:rPr>
              <a:t>hardstanding, sealed surfaces)</a:t>
            </a:r>
          </a:p>
          <a:p>
            <a:r>
              <a:rPr lang="en-GB" sz="2400" dirty="0">
                <a:latin typeface="Candara" panose="020E0502030303020204" pitchFamily="34" charset="0"/>
              </a:rPr>
              <a:t>W</a:t>
            </a:r>
            <a:r>
              <a:rPr lang="en-GB" sz="2400" dirty="0" smtClean="0">
                <a:latin typeface="Candara" panose="020E0502030303020204" pitchFamily="34" charset="0"/>
              </a:rPr>
              <a:t>here </a:t>
            </a:r>
            <a:r>
              <a:rPr lang="en-GB" sz="2400" dirty="0">
                <a:latin typeface="Candara" panose="020E0502030303020204" pitchFamily="34" charset="0"/>
              </a:rPr>
              <a:t>temporary impacts will be restored within two </a:t>
            </a:r>
            <a:r>
              <a:rPr lang="en-GB" sz="2400" dirty="0" smtClean="0">
                <a:latin typeface="Candara" panose="020E0502030303020204" pitchFamily="34" charset="0"/>
              </a:rPr>
              <a:t>years (under </a:t>
            </a:r>
            <a:r>
              <a:rPr lang="en-GB" sz="2400" dirty="0">
                <a:latin typeface="Candara" panose="020E0502030303020204" pitchFamily="34" charset="0"/>
              </a:rPr>
              <a:t>the NE metric v4.0)</a:t>
            </a:r>
          </a:p>
        </p:txBody>
      </p:sp>
    </p:spTree>
    <p:extLst>
      <p:ext uri="{BB962C8B-B14F-4D97-AF65-F5344CB8AC3E}">
        <p14:creationId xmlns:p14="http://schemas.microsoft.com/office/powerpoint/2010/main" val="2418163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orbel" panose="020B0503020204020204" pitchFamily="34" charset="0"/>
                <a:cs typeface="Arial" panose="020B0604020202020204" pitchFamily="34" charset="0"/>
              </a:rPr>
              <a:t>BNG – </a:t>
            </a:r>
            <a:r>
              <a:rPr lang="en-GB" b="1" u="sng" dirty="0" smtClean="0">
                <a:latin typeface="Corbel" panose="020B0503020204020204" pitchFamily="34" charset="0"/>
                <a:cs typeface="Arial" panose="020B0604020202020204" pitchFamily="34" charset="0"/>
              </a:rPr>
              <a:t>does not</a:t>
            </a:r>
            <a:r>
              <a:rPr lang="en-GB" b="1" dirty="0" smtClean="0">
                <a:latin typeface="Corbel" panose="020B0503020204020204" pitchFamily="34" charset="0"/>
                <a:cs typeface="Arial" panose="020B0604020202020204" pitchFamily="34" charset="0"/>
              </a:rPr>
              <a:t> include</a:t>
            </a:r>
            <a:endParaRPr lang="en-GB" b="1" dirty="0">
              <a:latin typeface="Corbel" panose="020B0503020204020204" pitchFamily="34" charset="0"/>
              <a:cs typeface="Arial" panose="020B0604020202020204" pitchFamily="34" charset="0"/>
            </a:endParaRPr>
          </a:p>
        </p:txBody>
      </p:sp>
      <p:sp>
        <p:nvSpPr>
          <p:cNvPr id="4" name="Content Placeholder 3"/>
          <p:cNvSpPr>
            <a:spLocks noGrp="1"/>
          </p:cNvSpPr>
          <p:nvPr>
            <p:ph idx="1"/>
          </p:nvPr>
        </p:nvSpPr>
        <p:spPr>
          <a:xfrm>
            <a:off x="677334" y="1466713"/>
            <a:ext cx="8596668" cy="3880773"/>
          </a:xfrm>
        </p:spPr>
        <p:txBody>
          <a:bodyPr>
            <a:noAutofit/>
          </a:bodyPr>
          <a:lstStyle/>
          <a:p>
            <a:r>
              <a:rPr lang="en-GB" sz="2400" dirty="0">
                <a:latin typeface="Candara" panose="020E0502030303020204" pitchFamily="34" charset="0"/>
              </a:rPr>
              <a:t>Secondary </a:t>
            </a:r>
            <a:r>
              <a:rPr lang="en-GB" sz="2400" dirty="0" smtClean="0">
                <a:latin typeface="Candara" panose="020E0502030303020204" pitchFamily="34" charset="0"/>
              </a:rPr>
              <a:t>legislation (not yet published) </a:t>
            </a:r>
            <a:r>
              <a:rPr lang="en-GB" sz="2400" dirty="0">
                <a:latin typeface="Candara" panose="020E0502030303020204" pitchFamily="34" charset="0"/>
              </a:rPr>
              <a:t>to specify further exemptions:</a:t>
            </a:r>
          </a:p>
          <a:p>
            <a:pPr lvl="1"/>
            <a:r>
              <a:rPr lang="en-GB" sz="2400" dirty="0" smtClean="0">
                <a:latin typeface="Candara" panose="020E0502030303020204" pitchFamily="34" charset="0"/>
              </a:rPr>
              <a:t>“</a:t>
            </a:r>
            <a:r>
              <a:rPr lang="en-GB" sz="2400" dirty="0">
                <a:latin typeface="Candara" panose="020E0502030303020204" pitchFamily="34" charset="0"/>
              </a:rPr>
              <a:t>De </a:t>
            </a:r>
            <a:r>
              <a:rPr lang="en-GB" sz="2400" dirty="0" err="1">
                <a:latin typeface="Candara" panose="020E0502030303020204" pitchFamily="34" charset="0"/>
              </a:rPr>
              <a:t>minimis</a:t>
            </a:r>
            <a:r>
              <a:rPr lang="en-GB" sz="2400" dirty="0">
                <a:latin typeface="Candara" panose="020E0502030303020204" pitchFamily="34" charset="0"/>
              </a:rPr>
              <a:t>” habitat area threshold of </a:t>
            </a:r>
            <a:r>
              <a:rPr lang="en-GB" sz="2400" dirty="0" smtClean="0">
                <a:latin typeface="Candara" panose="020E0502030303020204" pitchFamily="34" charset="0"/>
              </a:rPr>
              <a:t>25 m</a:t>
            </a:r>
            <a:r>
              <a:rPr lang="en-GB" sz="2400" baseline="30000" dirty="0" smtClean="0">
                <a:latin typeface="Candara" panose="020E0502030303020204" pitchFamily="34" charset="0"/>
              </a:rPr>
              <a:t>2</a:t>
            </a:r>
            <a:r>
              <a:rPr lang="en-GB" sz="2400" dirty="0" smtClean="0">
                <a:latin typeface="Candara" panose="020E0502030303020204" pitchFamily="34" charset="0"/>
              </a:rPr>
              <a:t> </a:t>
            </a:r>
            <a:r>
              <a:rPr lang="en-GB" sz="2400" dirty="0">
                <a:latin typeface="Candara" panose="020E0502030303020204" pitchFamily="34" charset="0"/>
              </a:rPr>
              <a:t>/ </a:t>
            </a:r>
            <a:r>
              <a:rPr lang="en-GB" sz="2400" dirty="0" smtClean="0">
                <a:latin typeface="Candara" panose="020E0502030303020204" pitchFamily="34" charset="0"/>
              </a:rPr>
              <a:t>5 m </a:t>
            </a:r>
            <a:r>
              <a:rPr lang="en-GB" sz="2400" dirty="0">
                <a:latin typeface="Candara" panose="020E0502030303020204" pitchFamily="34" charset="0"/>
              </a:rPr>
              <a:t>(</a:t>
            </a:r>
            <a:r>
              <a:rPr lang="en-GB" sz="2400" dirty="0" smtClean="0">
                <a:latin typeface="Candara" panose="020E0502030303020204" pitchFamily="34" charset="0"/>
              </a:rPr>
              <a:t>linear habitat</a:t>
            </a:r>
            <a:r>
              <a:rPr lang="en-GB" sz="2400" dirty="0">
                <a:latin typeface="Candara" panose="020E0502030303020204" pitchFamily="34" charset="0"/>
              </a:rPr>
              <a:t>)</a:t>
            </a:r>
          </a:p>
          <a:p>
            <a:pPr lvl="1"/>
            <a:r>
              <a:rPr lang="en-GB" sz="2400" dirty="0" smtClean="0">
                <a:latin typeface="Candara" panose="020E0502030303020204" pitchFamily="34" charset="0"/>
              </a:rPr>
              <a:t>Householder </a:t>
            </a:r>
            <a:r>
              <a:rPr lang="en-GB" sz="2400" dirty="0">
                <a:latin typeface="Candara" panose="020E0502030303020204" pitchFamily="34" charset="0"/>
              </a:rPr>
              <a:t>applications</a:t>
            </a:r>
          </a:p>
          <a:p>
            <a:pPr lvl="1"/>
            <a:r>
              <a:rPr lang="en-GB" sz="2400" dirty="0" smtClean="0">
                <a:latin typeface="Candara" panose="020E0502030303020204" pitchFamily="34" charset="0"/>
              </a:rPr>
              <a:t>Biodiversity </a:t>
            </a:r>
            <a:r>
              <a:rPr lang="en-GB" sz="2400" dirty="0">
                <a:latin typeface="Candara" panose="020E0502030303020204" pitchFamily="34" charset="0"/>
              </a:rPr>
              <a:t>gain </a:t>
            </a:r>
            <a:r>
              <a:rPr lang="en-GB" sz="2400" dirty="0" smtClean="0">
                <a:latin typeface="Candara" panose="020E0502030303020204" pitchFamily="34" charset="0"/>
              </a:rPr>
              <a:t>sites, e.g., to create biodiverse habitats such as ponds, woodland etc.</a:t>
            </a:r>
            <a:endParaRPr lang="en-GB" sz="2400" dirty="0">
              <a:latin typeface="Candara" panose="020E0502030303020204" pitchFamily="34" charset="0"/>
            </a:endParaRPr>
          </a:p>
          <a:p>
            <a:pPr lvl="1"/>
            <a:r>
              <a:rPr lang="en-GB" sz="2400" dirty="0" smtClean="0">
                <a:latin typeface="Candara" panose="020E0502030303020204" pitchFamily="34" charset="0"/>
              </a:rPr>
              <a:t>Small </a:t>
            </a:r>
            <a:r>
              <a:rPr lang="en-GB" sz="2400" dirty="0">
                <a:latin typeface="Candara" panose="020E0502030303020204" pitchFamily="34" charset="0"/>
              </a:rPr>
              <a:t>scale self-build and custom </a:t>
            </a:r>
            <a:r>
              <a:rPr lang="en-GB" sz="2400" dirty="0" smtClean="0">
                <a:latin typeface="Candara" panose="020E0502030303020204" pitchFamily="34" charset="0"/>
              </a:rPr>
              <a:t>housebuilding (TBC)</a:t>
            </a:r>
            <a:endParaRPr lang="en-GB" sz="2400" dirty="0">
              <a:latin typeface="Candara" panose="020E0502030303020204" pitchFamily="34" charset="0"/>
            </a:endParaRPr>
          </a:p>
          <a:p>
            <a:pPr lvl="1"/>
            <a:r>
              <a:rPr lang="en-GB" sz="2400" dirty="0" smtClean="0">
                <a:latin typeface="Candara" panose="020E0502030303020204" pitchFamily="34" charset="0"/>
              </a:rPr>
              <a:t>Irreplaceable </a:t>
            </a:r>
            <a:r>
              <a:rPr lang="en-GB" sz="2400" dirty="0">
                <a:latin typeface="Candara" panose="020E0502030303020204" pitchFamily="34" charset="0"/>
              </a:rPr>
              <a:t>habitats</a:t>
            </a:r>
          </a:p>
          <a:p>
            <a:r>
              <a:rPr lang="en-GB" sz="2400" dirty="0" smtClean="0">
                <a:latin typeface="Candara" panose="020E0502030303020204" pitchFamily="34" charset="0"/>
              </a:rPr>
              <a:t>These </a:t>
            </a:r>
            <a:r>
              <a:rPr lang="en-GB" sz="2400" dirty="0">
                <a:latin typeface="Candara" panose="020E0502030303020204" pitchFamily="34" charset="0"/>
              </a:rPr>
              <a:t>could still be subject to local plan BNG </a:t>
            </a:r>
            <a:r>
              <a:rPr lang="en-GB" sz="2400" dirty="0" smtClean="0">
                <a:latin typeface="Candara" panose="020E0502030303020204" pitchFamily="34" charset="0"/>
              </a:rPr>
              <a:t>policy</a:t>
            </a:r>
          </a:p>
        </p:txBody>
      </p:sp>
    </p:spTree>
    <p:extLst>
      <p:ext uri="{BB962C8B-B14F-4D97-AF65-F5344CB8AC3E}">
        <p14:creationId xmlns:p14="http://schemas.microsoft.com/office/powerpoint/2010/main" val="2798252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tx1"/>
          </a:solidFill>
        </a:ln>
      </a:spPr>
      <a:bodyPr wrap="square" rtlCol="0">
        <a:spAutoFit/>
      </a:bodyPr>
      <a:lstStyle>
        <a:defPPr algn="ctr">
          <a:defRPr sz="2200" dirty="0" smtClean="0">
            <a:latin typeface="Candara" panose="020E0502030303020204" pitchFamily="34" charset="0"/>
          </a:defRPr>
        </a:defPPr>
      </a:lstStyle>
    </a:tx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1554</TotalTime>
  <Words>5183</Words>
  <Application>Microsoft Office PowerPoint</Application>
  <PresentationFormat>Widescreen</PresentationFormat>
  <Paragraphs>442</Paragraphs>
  <Slides>46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Candara</vt:lpstr>
      <vt:lpstr>Corbel</vt:lpstr>
      <vt:lpstr>Trebuchet MS</vt:lpstr>
      <vt:lpstr>Verdana</vt:lpstr>
      <vt:lpstr>Wingdings 3</vt:lpstr>
      <vt:lpstr>Facet</vt:lpstr>
      <vt:lpstr>Biodiversity Net Gain (BNG)</vt:lpstr>
      <vt:lpstr>Introduction – What is Biodiversity Net Gain (BNG)</vt:lpstr>
      <vt:lpstr>What is Biodiversity Net Gain (BNG)?</vt:lpstr>
      <vt:lpstr>BNG – Existing duties to ‘enhance’ </vt:lpstr>
      <vt:lpstr>BNG – Existing duties to ‘enhance’ </vt:lpstr>
      <vt:lpstr>What is Mandatory Biodiversity Net Gain?</vt:lpstr>
      <vt:lpstr>BNG – what it applies to</vt:lpstr>
      <vt:lpstr>BNG – does not include</vt:lpstr>
      <vt:lpstr>BNG – does not include</vt:lpstr>
      <vt:lpstr>New ‘general planning condition’</vt:lpstr>
      <vt:lpstr>Biodiversity Gain Plan </vt:lpstr>
      <vt:lpstr>Biodiversity Gain Plan </vt:lpstr>
      <vt:lpstr>PowerPoint Presentation</vt:lpstr>
      <vt:lpstr>Biodiversity Gain Plan </vt:lpstr>
      <vt:lpstr>Baseline habitat value</vt:lpstr>
      <vt:lpstr>Mitigation hierarchy </vt:lpstr>
      <vt:lpstr>Mitigation hierarchy </vt:lpstr>
      <vt:lpstr>Mitigation hierarchy – avoidance</vt:lpstr>
      <vt:lpstr>Mitigation hierarchy – minimise</vt:lpstr>
      <vt:lpstr>Mitigation hierarchy – mitigate</vt:lpstr>
      <vt:lpstr>Mitigation hierarchy – compensate or offset</vt:lpstr>
      <vt:lpstr>Anti trashing</vt:lpstr>
      <vt:lpstr>Anti trashing</vt:lpstr>
      <vt:lpstr>Anti trashing</vt:lpstr>
      <vt:lpstr>Anti trashing</vt:lpstr>
      <vt:lpstr>Biodiversity Metric 4.0</vt:lpstr>
      <vt:lpstr>Biodiversity Metric 4.0 – The Rules! </vt:lpstr>
      <vt:lpstr>Baseline – Area habitats</vt:lpstr>
      <vt:lpstr>Baseline – Hedges and ditches</vt:lpstr>
      <vt:lpstr>Baseline – Watercourses </vt:lpstr>
      <vt:lpstr>Baseline – Watercourses </vt:lpstr>
      <vt:lpstr>How will BNG be delivered? </vt:lpstr>
      <vt:lpstr>On-site</vt:lpstr>
      <vt:lpstr>Off-site </vt:lpstr>
      <vt:lpstr>Off-site </vt:lpstr>
      <vt:lpstr>Off-site – spatial risk multiplier</vt:lpstr>
      <vt:lpstr>Off-site – spatial risk multiplier</vt:lpstr>
      <vt:lpstr>Small Sites Metric (SSM)</vt:lpstr>
      <vt:lpstr>Small Sites Metric (SSM)</vt:lpstr>
      <vt:lpstr>Small Sites Metric (SSM)</vt:lpstr>
      <vt:lpstr>Statutory credits</vt:lpstr>
      <vt:lpstr>Example BNG workflow</vt:lpstr>
      <vt:lpstr>Example BNG workflow</vt:lpstr>
      <vt:lpstr>Example BNG workflow</vt:lpstr>
      <vt:lpstr>Thank you – any questions?</vt:lpstr>
      <vt:lpstr>Reference material</vt:lpstr>
    </vt:vector>
  </TitlesOfParts>
  <Company>Strata Service Solutions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Net Gain (BNG)</dc:title>
  <dc:creator>Will Dommett</dc:creator>
  <cp:lastModifiedBy>Nick Wright</cp:lastModifiedBy>
  <cp:revision>89</cp:revision>
  <dcterms:created xsi:type="dcterms:W3CDTF">2023-05-10T13:53:49Z</dcterms:created>
  <dcterms:modified xsi:type="dcterms:W3CDTF">2023-07-04T10:35:35Z</dcterms:modified>
</cp:coreProperties>
</file>