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5"/>
  </p:notesMasterIdLst>
  <p:handoutMasterIdLst>
    <p:handoutMasterId r:id="rId6"/>
  </p:handoutMasterIdLst>
  <p:sldIdLst>
    <p:sldId id="257" r:id="rId3"/>
    <p:sldId id="29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B3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0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74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Planning Policy and Guidance Hierarchy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EEF9E-4A7E-4DBA-8B39-950C6AD2CCFA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CABF5-BC39-4697-8E29-61174A5AC2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5009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Planning Policy and Guidance Hierarchy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7D4EB-4C1C-4D53-86C4-3C5D2F8FB966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93286-F649-40DC-8F5D-7AA3E480A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938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586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274324"/>
            <a:ext cx="10515600" cy="449417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A single message per slide – </a:t>
            </a:r>
            <a:br>
              <a:rPr lang="en-US" dirty="0"/>
            </a:br>
            <a:r>
              <a:rPr lang="en-US" dirty="0"/>
              <a:t>no more than seven words per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99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on"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0"/>
            <a:ext cx="105156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85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Short, clear </a:t>
            </a:r>
            <a:br>
              <a:rPr lang="en-US" dirty="0"/>
            </a:br>
            <a:r>
              <a:rPr lang="en-US" dirty="0"/>
              <a:t>call to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254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77438"/>
            <a:ext cx="10515600" cy="4085517"/>
          </a:xfrm>
          <a:prstGeom prst="rect">
            <a:avLst/>
          </a:prstGeom>
        </p:spPr>
        <p:txBody>
          <a:bodyPr>
            <a:normAutofit/>
          </a:bodyPr>
          <a:lstStyle>
            <a:lvl1pPr marL="447675" marR="0" indent="-4476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tabLst/>
              <a:defRPr sz="4000" baseline="0"/>
            </a:lvl1pPr>
            <a:lvl2pPr marL="685800" indent="-228600">
              <a:buFont typeface="Arial" panose="020B0604020202020204" pitchFamily="34" charset="0"/>
              <a:buChar char="●"/>
              <a:defRPr sz="4000"/>
            </a:lvl2pPr>
            <a:lvl3pPr marL="1143000" indent="-228600">
              <a:buFont typeface="Arial" panose="020B0604020202020204" pitchFamily="34" charset="0"/>
              <a:buChar char="●"/>
              <a:defRPr sz="4000"/>
            </a:lvl3pPr>
          </a:lstStyle>
          <a:p>
            <a:pPr lvl="0"/>
            <a:r>
              <a:rPr lang="en-US" dirty="0"/>
              <a:t>don’t use more than one sentence per bullet point</a:t>
            </a:r>
          </a:p>
          <a:p>
            <a:pPr marL="447675" marR="0" lvl="0" indent="-4476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tabLst/>
              <a:defRPr/>
            </a:pPr>
            <a:r>
              <a:rPr lang="en-US" dirty="0"/>
              <a:t>use lower case at the start of the bullet </a:t>
            </a:r>
          </a:p>
          <a:p>
            <a:pPr lvl="0"/>
            <a:r>
              <a:rPr lang="en-US" dirty="0"/>
              <a:t>don’t put ‘or’ or ‘and’ after the bullet</a:t>
            </a:r>
          </a:p>
          <a:p>
            <a:pPr lvl="0"/>
            <a:r>
              <a:rPr lang="en-US" dirty="0"/>
              <a:t>there is no full stop after the last bullet point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787941"/>
            <a:ext cx="10515600" cy="74055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Lead-in line: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25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77438"/>
            <a:ext cx="10515600" cy="4085517"/>
          </a:xfrm>
          <a:prstGeom prst="rect">
            <a:avLst/>
          </a:prstGeom>
        </p:spPr>
        <p:txBody>
          <a:bodyPr>
            <a:normAutofit/>
          </a:bodyPr>
          <a:lstStyle>
            <a:lvl1pPr marL="534988" marR="0" indent="-5349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4000" baseline="0"/>
            </a:lvl1pPr>
            <a:lvl2pPr marL="685800" indent="-228600">
              <a:buFont typeface="Arial" panose="020B0604020202020204" pitchFamily="34" charset="0"/>
              <a:buChar char="●"/>
              <a:defRPr sz="4000"/>
            </a:lvl2pPr>
            <a:lvl3pPr marL="1143000" indent="-228600">
              <a:buFont typeface="Arial" panose="020B0604020202020204" pitchFamily="34" charset="0"/>
              <a:buChar char="●"/>
              <a:defRPr sz="4000"/>
            </a:lvl3pPr>
          </a:lstStyle>
          <a:p>
            <a:pPr lvl="0"/>
            <a:r>
              <a:rPr lang="en-US" dirty="0"/>
              <a:t>Don’t use more than one sentence </a:t>
            </a:r>
            <a:br>
              <a:rPr lang="en-US" dirty="0"/>
            </a:br>
            <a:r>
              <a:rPr lang="en-US" dirty="0"/>
              <a:t>per point</a:t>
            </a:r>
          </a:p>
          <a:p>
            <a:pPr lvl="0"/>
            <a:r>
              <a:rPr lang="en-US" dirty="0"/>
              <a:t>don’t put ‘or’ or ‘and’ after the point</a:t>
            </a:r>
          </a:p>
          <a:p>
            <a:pPr lvl="0"/>
            <a:r>
              <a:rPr lang="en-US" dirty="0"/>
              <a:t>there is no full stop after the last point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787941"/>
            <a:ext cx="10515600" cy="74055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Lead-in line: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67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468876"/>
            <a:ext cx="10515600" cy="42996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7000">
                <a:latin typeface="+mn-lt"/>
              </a:defRPr>
            </a:lvl1pPr>
          </a:lstStyle>
          <a:p>
            <a:r>
              <a:rPr lang="en-US" dirty="0"/>
              <a:t>A key message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99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889117"/>
            <a:ext cx="10515600" cy="749029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000" b="1" i="0" baseline="0">
                <a:latin typeface="+mn-lt"/>
              </a:defRPr>
            </a:lvl1pPr>
          </a:lstStyle>
          <a:p>
            <a:r>
              <a:rPr lang="en-US" dirty="0"/>
              <a:t>Name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383" y="817124"/>
            <a:ext cx="1723417" cy="1506424"/>
          </a:xfrm>
          <a:prstGeom prst="rect">
            <a:avLst/>
          </a:prstGeom>
          <a:ln>
            <a:noFill/>
          </a:ln>
        </p:spPr>
      </p:pic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472774"/>
            <a:ext cx="10515600" cy="27041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000"/>
            </a:lvl1pPr>
          </a:lstStyle>
          <a:p>
            <a:pPr lvl="0"/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Department/team</a:t>
            </a:r>
            <a:br>
              <a:rPr lang="en-US" dirty="0"/>
            </a:br>
            <a:r>
              <a:rPr lang="en-US" dirty="0"/>
              <a:t>East Devon District Council</a:t>
            </a:r>
          </a:p>
        </p:txBody>
      </p:sp>
    </p:spTree>
    <p:extLst>
      <p:ext uri="{BB962C8B-B14F-4D97-AF65-F5344CB8AC3E}">
        <p14:creationId xmlns:p14="http://schemas.microsoft.com/office/powerpoint/2010/main" val="291653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90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-1"/>
            <a:ext cx="10515600" cy="590468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70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Short, clear presentation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973" y="5301574"/>
            <a:ext cx="1258827" cy="110033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838200" y="6004040"/>
            <a:ext cx="8655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eastdevon.gov.uk   @</a:t>
            </a:r>
            <a:r>
              <a:rPr lang="en-GB" sz="2800" b="1" dirty="0" err="1">
                <a:solidFill>
                  <a:schemeClr val="bg1"/>
                </a:solidFill>
              </a:rPr>
              <a:t>eastdevon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5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0"/>
            <a:ext cx="105156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85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Short, clear </a:t>
            </a:r>
            <a:br>
              <a:rPr lang="en-US" dirty="0"/>
            </a:br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91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(Steps)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0"/>
            <a:ext cx="105156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85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en-US" dirty="0"/>
              <a:t>Section title </a:t>
            </a:r>
            <a:br>
              <a:rPr lang="en-US" dirty="0"/>
            </a:br>
            <a:r>
              <a:rPr lang="en-US" dirty="0"/>
              <a:t>with steps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472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1900"/>
            <a:ext cx="12192000" cy="54474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noFill/>
              </a:ln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838200" y="6337969"/>
            <a:ext cx="6078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eastdevon.gov.uk   @</a:t>
            </a:r>
            <a:r>
              <a:rPr lang="en-GB" sz="2400" b="1" dirty="0" err="1">
                <a:solidFill>
                  <a:schemeClr val="bg1"/>
                </a:solidFill>
              </a:rPr>
              <a:t>eastdevon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57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0" r:id="rId2"/>
    <p:sldLayoutId id="2147483664" r:id="rId3"/>
    <p:sldLayoutId id="2147483660" r:id="rId4"/>
    <p:sldLayoutId id="2147483661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083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5" r:id="rId3"/>
    <p:sldLayoutId id="2147483662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Planning Validation</a:t>
            </a:r>
            <a:br>
              <a:rPr lang="en-GB" dirty="0"/>
            </a:br>
            <a:r>
              <a:rPr lang="en-GB" sz="3600" dirty="0"/>
              <a:t>a few numbers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89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8D4645-2DBE-E1C4-47DB-03C379321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Invalid Reasons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D1CA833-E501-CC42-09DF-43CA8CCBB7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780329"/>
              </p:ext>
            </p:extLst>
          </p:nvPr>
        </p:nvGraphicFramePr>
        <p:xfrm>
          <a:off x="216131" y="1528493"/>
          <a:ext cx="11804078" cy="46894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043">
                  <a:extLst>
                    <a:ext uri="{9D8B030D-6E8A-4147-A177-3AD203B41FA5}">
                      <a16:colId xmlns:a16="http://schemas.microsoft.com/office/drawing/2014/main" val="291010013"/>
                    </a:ext>
                  </a:extLst>
                </a:gridCol>
                <a:gridCol w="958053">
                  <a:extLst>
                    <a:ext uri="{9D8B030D-6E8A-4147-A177-3AD203B41FA5}">
                      <a16:colId xmlns:a16="http://schemas.microsoft.com/office/drawing/2014/main" val="397977106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2834420542"/>
                    </a:ext>
                  </a:extLst>
                </a:gridCol>
                <a:gridCol w="895378">
                  <a:extLst>
                    <a:ext uri="{9D8B030D-6E8A-4147-A177-3AD203B41FA5}">
                      <a16:colId xmlns:a16="http://schemas.microsoft.com/office/drawing/2014/main" val="1228329377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3080762161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2079334371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569512534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2814278786"/>
                    </a:ext>
                  </a:extLst>
                </a:gridCol>
                <a:gridCol w="671533">
                  <a:extLst>
                    <a:ext uri="{9D8B030D-6E8A-4147-A177-3AD203B41FA5}">
                      <a16:colId xmlns:a16="http://schemas.microsoft.com/office/drawing/2014/main" val="4241913254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2767581095"/>
                    </a:ext>
                  </a:extLst>
                </a:gridCol>
                <a:gridCol w="668550">
                  <a:extLst>
                    <a:ext uri="{9D8B030D-6E8A-4147-A177-3AD203B41FA5}">
                      <a16:colId xmlns:a16="http://schemas.microsoft.com/office/drawing/2014/main" val="2808206302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4170311421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4253213840"/>
                    </a:ext>
                  </a:extLst>
                </a:gridCol>
                <a:gridCol w="811810">
                  <a:extLst>
                    <a:ext uri="{9D8B030D-6E8A-4147-A177-3AD203B41FA5}">
                      <a16:colId xmlns:a16="http://schemas.microsoft.com/office/drawing/2014/main" val="2673256546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1508137528"/>
                    </a:ext>
                  </a:extLst>
                </a:gridCol>
                <a:gridCol w="573043">
                  <a:extLst>
                    <a:ext uri="{9D8B030D-6E8A-4147-A177-3AD203B41FA5}">
                      <a16:colId xmlns:a16="http://schemas.microsoft.com/office/drawing/2014/main" val="2469139771"/>
                    </a:ext>
                  </a:extLst>
                </a:gridCol>
                <a:gridCol w="707349">
                  <a:extLst>
                    <a:ext uri="{9D8B030D-6E8A-4147-A177-3AD203B41FA5}">
                      <a16:colId xmlns:a16="http://schemas.microsoft.com/office/drawing/2014/main" val="1764870407"/>
                    </a:ext>
                  </a:extLst>
                </a:gridCol>
                <a:gridCol w="787932">
                  <a:extLst>
                    <a:ext uri="{9D8B030D-6E8A-4147-A177-3AD203B41FA5}">
                      <a16:colId xmlns:a16="http://schemas.microsoft.com/office/drawing/2014/main" val="315902428"/>
                    </a:ext>
                  </a:extLst>
                </a:gridCol>
              </a:tblGrid>
              <a:tr h="103388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Incorrect or Error on application form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Fee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Change of description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CIL missing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Location Plan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Site plan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Scales wrong or missing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Other plans wrong/missing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Needs FRA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Needs Eco report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Needs D&amp;A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Needs Tree survey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Needs Herritage statement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S111 Missing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FDA 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BNG Missing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</a:rPr>
                        <a:t>BNG Incorrect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727315614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Dec-23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2775137133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Jan-24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2325747410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Feb-24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4290799922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Mar-24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41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3834450303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Apr-24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3650719846"/>
                  </a:ext>
                </a:extLst>
              </a:tr>
              <a:tr h="25847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May-24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12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</a:rPr>
                        <a:t>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930896861"/>
                  </a:ext>
                </a:extLst>
              </a:tr>
              <a:tr h="25847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Totals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26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68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185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50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139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82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78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159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42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88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8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21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43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32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25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u="none" strike="noStrike" dirty="0">
                          <a:effectLst/>
                        </a:rPr>
                        <a:t>10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extLst>
                  <a:ext uri="{0D108BD9-81ED-4DB2-BD59-A6C34878D82A}">
                    <a16:rowId xmlns:a16="http://schemas.microsoft.com/office/drawing/2014/main" val="198582014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818661691"/>
                  </a:ext>
                </a:extLst>
              </a:tr>
              <a:tr h="2461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900" u="none" strike="noStrike">
                          <a:effectLst/>
                        </a:rPr>
                        <a:t>Number Received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1" u="none" strike="noStrike" dirty="0">
                          <a:effectLst/>
                        </a:rPr>
                        <a:t>622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2574228275"/>
                  </a:ext>
                </a:extLst>
              </a:tr>
              <a:tr h="2461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900" u="none" strike="noStrike">
                          <a:effectLst/>
                        </a:rPr>
                        <a:t>Number Invaild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1" u="none" strike="noStrike" dirty="0">
                          <a:effectLst/>
                        </a:rPr>
                        <a:t>398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754580015"/>
                  </a:ext>
                </a:extLst>
              </a:tr>
              <a:tr h="2461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900" u="none" strike="noStrike">
                          <a:effectLst/>
                        </a:rPr>
                        <a:t>Number valid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1" u="none" strike="noStrike" dirty="0">
                          <a:effectLst/>
                        </a:rPr>
                        <a:t>224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2495161816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4273062657"/>
                  </a:ext>
                </a:extLst>
              </a:tr>
              <a:tr h="43078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effectLst/>
                        </a:rPr>
                        <a:t>Invalid on Receipt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64%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681273304"/>
                  </a:ext>
                </a:extLst>
              </a:tr>
              <a:tr h="246164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82" marR="7982" marT="7982" marB="0" anchor="b"/>
                </a:tc>
                <a:extLst>
                  <a:ext uri="{0D108BD9-81ED-4DB2-BD59-A6C34878D82A}">
                    <a16:rowId xmlns:a16="http://schemas.microsoft.com/office/drawing/2014/main" val="24601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01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DDC: content pages">
  <a:themeElements>
    <a:clrScheme name="EDD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5B32E"/>
      </a:accent1>
      <a:accent2>
        <a:srgbClr val="0069B4"/>
      </a:accent2>
      <a:accent3>
        <a:srgbClr val="29BDEF"/>
      </a:accent3>
      <a:accent4>
        <a:srgbClr val="CD1719"/>
      </a:accent4>
      <a:accent5>
        <a:srgbClr val="FFDD00"/>
      </a:accent5>
      <a:accent6>
        <a:srgbClr val="9D9D9D"/>
      </a:accent6>
      <a:hlink>
        <a:srgbClr val="0069B4"/>
      </a:hlink>
      <a:folHlink>
        <a:srgbClr val="29BDEF"/>
      </a:folHlink>
    </a:clrScheme>
    <a:fontScheme name="EDD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.potx" id="{1D6A40E7-3AE6-4AA5-A27D-A3CA704B59D9}" vid="{9658F14F-39DC-451B-B010-59B3C1392CB3}"/>
    </a:ext>
  </a:extLst>
</a:theme>
</file>

<file path=ppt/theme/theme2.xml><?xml version="1.0" encoding="utf-8"?>
<a:theme xmlns:a="http://schemas.openxmlformats.org/drawingml/2006/main" name="EDDC: Title Pages">
  <a:themeElements>
    <a:clrScheme name="EDD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5B32E"/>
      </a:accent1>
      <a:accent2>
        <a:srgbClr val="0069B4"/>
      </a:accent2>
      <a:accent3>
        <a:srgbClr val="29BDEF"/>
      </a:accent3>
      <a:accent4>
        <a:srgbClr val="CD1719"/>
      </a:accent4>
      <a:accent5>
        <a:srgbClr val="FFDD00"/>
      </a:accent5>
      <a:accent6>
        <a:srgbClr val="9D9D9D"/>
      </a:accent6>
      <a:hlink>
        <a:srgbClr val="0069B4"/>
      </a:hlink>
      <a:folHlink>
        <a:srgbClr val="29BDEF"/>
      </a:folHlink>
    </a:clrScheme>
    <a:fontScheme name="EDD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.potx" id="{1D6A40E7-3AE6-4AA5-A27D-A3CA704B59D9}" vid="{17599BAE-C42F-4C69-BF8B-C36D19D82E7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DD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1348</TotalTime>
  <Words>197</Words>
  <Application>Microsoft Office PowerPoint</Application>
  <PresentationFormat>Widescreen</PresentationFormat>
  <Paragraphs>154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EDDC: content pages</vt:lpstr>
      <vt:lpstr>EDDC: Title Pages</vt:lpstr>
      <vt:lpstr>Planning Validation a few numbers</vt:lpstr>
      <vt:lpstr>Invalid Reasons</vt:lpstr>
    </vt:vector>
  </TitlesOfParts>
  <Company>Strata Service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Planning and Planning On-line</dc:title>
  <dc:creator>Ed Freeman</dc:creator>
  <cp:lastModifiedBy>Nick Wright</cp:lastModifiedBy>
  <cp:revision>60</cp:revision>
  <cp:lastPrinted>2019-05-08T13:32:24Z</cp:lastPrinted>
  <dcterms:created xsi:type="dcterms:W3CDTF">2019-04-29T08:51:06Z</dcterms:created>
  <dcterms:modified xsi:type="dcterms:W3CDTF">2024-06-20T14:47:18Z</dcterms:modified>
</cp:coreProperties>
</file>