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6" r:id="rId1"/>
    <p:sldMasterId id="2147483788" r:id="rId2"/>
  </p:sldMasterIdLst>
  <p:notesMasterIdLst>
    <p:notesMasterId r:id="rId13"/>
  </p:notesMasterIdLst>
  <p:sldIdLst>
    <p:sldId id="272" r:id="rId3"/>
    <p:sldId id="259" r:id="rId4"/>
    <p:sldId id="273" r:id="rId5"/>
    <p:sldId id="274" r:id="rId6"/>
    <p:sldId id="275" r:id="rId7"/>
    <p:sldId id="276" r:id="rId8"/>
    <p:sldId id="282" r:id="rId9"/>
    <p:sldId id="279" r:id="rId10"/>
    <p:sldId id="280" r:id="rId11"/>
    <p:sldId id="281" r:id="rId12"/>
  </p:sldIdLst>
  <p:sldSz cx="12192000" cy="6858000"/>
  <p:notesSz cx="6858000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BC51620-21C9-4F23-B145-A4600B475F0D}">
          <p14:sldIdLst>
            <p14:sldId id="272"/>
            <p14:sldId id="259"/>
            <p14:sldId id="273"/>
            <p14:sldId id="274"/>
            <p14:sldId id="275"/>
            <p14:sldId id="276"/>
            <p14:sldId id="282"/>
            <p14:sldId id="279"/>
            <p14:sldId id="280"/>
            <p14:sldId id="281"/>
          </p14:sldIdLst>
        </p14:section>
        <p14:section name="Untitled Section" id="{40CEE942-1E10-4B40-B582-3B565C9AA7E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07081-FC6A-43E4-86BC-71659CA14378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2975"/>
            <a:ext cx="5486400" cy="3887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538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80538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40F7E-FBB5-47BC-A48C-442F1B752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7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BF5B1-A1EC-4839-B7FF-C8C7DEB43F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9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3DDF-15DB-8FDE-C889-7C6BF2A0C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18E33-7F1A-CA1B-8F41-F5FDA4602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85AF-9732-5EA4-5410-E11E36B5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D8DE3-9697-4939-B022-27C8A391CE9F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1B012-6431-EA31-FDCE-A3FE66F3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81298-ACD3-2484-A1DD-7393359E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4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6795-71F3-4154-94CD-1BEBFF6E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55864-2B68-2363-82EC-507C97D76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AFE45-6967-1168-D19B-E0562D77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7A18-92A8-493E-A0C7-07B181174FFA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52E8-3A09-836F-E3AC-E6A15C2D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5838C-376A-3E0C-02CD-DD08E13C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DC2A46-0061-E8EE-FF67-28502ED1F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BDA4A-46E8-9700-A83B-9D34621AD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8C185-037A-D77E-40BA-06873033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6D0C-CF26-49B6-8DDC-82484F51B7AA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ECFE-FB06-169D-F29A-B7F357F7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D2FC8-78C1-EB4E-2285-A4B8DEB6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1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7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3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4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4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327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16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A4F9-6A00-AB88-FCF8-900ED7F9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CBE3-3BAF-2FF9-2C94-AE8DB97CC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711C9-B9D1-E665-2F47-4CAF030C8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B23C3-FCF3-43B7-9F05-74C57A9CE57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B05CA-DF5B-D7B5-1992-33C0E985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7CB95-AEAC-3F85-1CD3-848740CD0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221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301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048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27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807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06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17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335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04FE-F5E6-C3FA-38AC-7C100386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7CAAD-FD2F-3DCC-28FE-8E34743C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50893-71C2-18C6-B602-BF0640F4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9B65B-7760-46A9-BBE1-A3844C5E7535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3138-0D41-276D-3AD7-E7EF6120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D46FA-8D28-880C-E057-B336E206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7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70C6-5F06-0C16-1256-AB4719FF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7EEA-5DC5-D1BB-1C68-89D42BFEE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D1BEE7-03EB-5FB3-8D0E-91839256C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FF6DC-69AC-8509-3A7A-3003E8A0E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019E-E659-4D95-A377-E714A667831F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F777E-E468-7ECE-C504-4D8B6C93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49C92-49BB-0498-C477-30753305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8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EE6FB-7C9F-AF76-A425-2A0DFF59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4D3C-7C32-3FB0-8F9A-C3E3B6922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1B1AF-1773-95B0-47CD-5C8FE8A22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A75E7-CE60-342B-5370-6B019B482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E4837-E892-09BF-BE41-571706E0F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ACB6A-25AA-6CA5-4299-60EFEF25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E85F-9E5E-4245-A5DF-618789378DE7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DD5EE-1EC2-9EDA-DF88-93C62955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C072F-C5FD-958B-B17B-3A814F30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4A3A-FF5F-42E5-7B86-C3F9EBDA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B7091-78A8-4355-5526-2AF7BC56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9228-CBEE-4BFB-BF0D-20384021587D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C4E6A8-CA07-B081-C17C-136631E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A00E8-39D9-9912-7B03-FC0352B3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D0EF7-A409-6CD6-6342-D6DD83F2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9A92-3D8B-4838-8831-03A6493B1A2C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CA7B3-A706-AE3B-A383-46278EA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CA9F8-4371-54E8-0471-390A79E3D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A05E-5E7E-17D8-C7D0-7B1DB6DC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E57-FE45-8B25-D858-FBB1BF333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1B7BE-8571-3852-1E6A-C50E518CC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E0C22-C355-693A-4E9F-3226C2CE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4295-5777-4951-8B9D-61C71292EDB5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8ED9F-357D-2D3D-0867-B07530DE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74F0C-CDB3-BE5D-E98C-FAB74510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7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031F-ED25-AFE8-7730-0AFF4CEB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E5786-EF41-7A3D-C647-D324552FA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B1310-9C6F-FEB7-88A1-BBA41E485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96F53-B774-441C-070E-8821AC13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2FED-FB06-4A44-BB45-607CE266C47F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ED603-5D4B-6391-3B08-173FEB97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E3EDA-6780-303B-B4E7-40894F0A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6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BE8A7-0936-D107-69D7-E2A81C14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0A774-20F2-FCA6-F790-A7CD8FBD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977B-F391-82FB-2991-4B23FF6EB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EF6A-CD2A-4BB7-8753-F9A4C0E3E1AE}" type="datetime1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1FB65-E449-D74D-6F73-A4CC687D3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832AD-6752-939D-CDD8-31825242B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8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6BBF-D466-4146-89D7-18773491E254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4D73E0-7456-4174-B0B3-4A3988BF8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0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flickr.com/photos/timrich26/3308513067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geograph.org.uk/photo/6721304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ign on a pole in a field&#10;&#10;Description automatically generated">
            <a:extLst>
              <a:ext uri="{FF2B5EF4-FFF2-40B4-BE49-F238E27FC236}">
                <a16:creationId xmlns:a16="http://schemas.microsoft.com/office/drawing/2014/main" id="{102AF225-8C8C-89FD-954F-2DDDEE3CA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31216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893" y="436603"/>
            <a:ext cx="8274536" cy="2516778"/>
          </a:xfrm>
        </p:spPr>
        <p:txBody>
          <a:bodyPr/>
          <a:lstStyle/>
          <a:p>
            <a:pPr algn="l"/>
            <a:r>
              <a:rPr lang="en-GB" b="1" dirty="0">
                <a:latin typeface="Corbel" panose="020B0503020204020204" pitchFamily="34" charset="0"/>
                <a:cs typeface="Arial" panose="020B0604020202020204" pitchFamily="34" charset="0"/>
              </a:rPr>
              <a:t>Successfully </a:t>
            </a:r>
            <a:br>
              <a:rPr lang="en-GB" b="1" dirty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Corbel" panose="020B0503020204020204" pitchFamily="34" charset="0"/>
                <a:cs typeface="Arial" panose="020B0604020202020204" pitchFamily="34" charset="0"/>
              </a:rPr>
              <a:t>Navigating</a:t>
            </a:r>
            <a:br>
              <a:rPr lang="en-GB" b="1" dirty="0">
                <a:latin typeface="Corbel" panose="020B0503020204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Corbel" panose="020B0503020204020204" pitchFamily="34" charset="0"/>
                <a:cs typeface="Arial" panose="020B0604020202020204" pitchFamily="34" charset="0"/>
              </a:rPr>
              <a:t>CIL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558" y="2648113"/>
            <a:ext cx="4265606" cy="861897"/>
          </a:xfrm>
        </p:spPr>
        <p:txBody>
          <a:bodyPr>
            <a:normAutofit fontScale="47500" lnSpcReduction="20000"/>
          </a:bodyPr>
          <a:lstStyle/>
          <a:p>
            <a:endParaRPr lang="en-GB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en-GB" sz="4400" dirty="0">
                <a:latin typeface="Candara" panose="020E0502030303020204" pitchFamily="34" charset="0"/>
                <a:cs typeface="Arial" panose="020B0604020202020204" pitchFamily="34" charset="0"/>
              </a:rPr>
              <a:t>Agents Forum – June 2024</a:t>
            </a:r>
          </a:p>
        </p:txBody>
      </p:sp>
      <p:pic>
        <p:nvPicPr>
          <p:cNvPr id="5" name="Picture 4" descr="&#10;" title="East Devon District Council 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811" y="366107"/>
            <a:ext cx="125603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8893" y="5646877"/>
            <a:ext cx="5356203" cy="1211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highlight>
                  <a:srgbClr val="000000"/>
                </a:highligh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Jonathan Smith MRICS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highlight>
                  <a:srgbClr val="000000"/>
                </a:highligh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Planning Obligations Team Leader</a:t>
            </a:r>
          </a:p>
        </p:txBody>
      </p:sp>
    </p:spTree>
    <p:extLst>
      <p:ext uri="{BB962C8B-B14F-4D97-AF65-F5344CB8AC3E}">
        <p14:creationId xmlns:p14="http://schemas.microsoft.com/office/powerpoint/2010/main" val="195123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978" y="53462"/>
            <a:ext cx="11048832" cy="121986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Successfully Navigating CIL: Questions</a:t>
            </a:r>
          </a:p>
        </p:txBody>
      </p:sp>
      <p:pic>
        <p:nvPicPr>
          <p:cNvPr id="6" name="Content Placeholder 5" descr="Close-up of hands raised in classroom">
            <a:extLst>
              <a:ext uri="{FF2B5EF4-FFF2-40B4-BE49-F238E27FC236}">
                <a16:creationId xmlns:a16="http://schemas.microsoft.com/office/drawing/2014/main" id="{14A02DA0-219C-02E7-8E61-2FB06A3E7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44" y="2062773"/>
            <a:ext cx="6067425" cy="404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9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1734"/>
            <a:ext cx="11048832" cy="121986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Successfully Navigating CIL: Our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34" y="2945178"/>
            <a:ext cx="7028490" cy="4045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ndara"/>
              </a:rPr>
              <a:t>CIL is </a:t>
            </a:r>
            <a:r>
              <a:rPr lang="en-GB" u="sng" dirty="0">
                <a:latin typeface="Candara"/>
              </a:rPr>
              <a:t>not</a:t>
            </a:r>
            <a:r>
              <a:rPr lang="en-GB" dirty="0">
                <a:latin typeface="Candara"/>
              </a:rPr>
              <a:t> about trying to extract as much money as possible- </a:t>
            </a:r>
          </a:p>
          <a:p>
            <a:pPr marL="0" indent="0">
              <a:buNone/>
            </a:pPr>
            <a:r>
              <a:rPr lang="en-GB" dirty="0">
                <a:latin typeface="Candara"/>
              </a:rPr>
              <a:t>we will apply the CIL Regs in a fair, consistent manner &amp; provide advice &amp; assistance throughout the process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0DE47D3E-46C9-F606-95A9-49077EDD3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3915" y="2599933"/>
            <a:ext cx="3059782" cy="30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1734"/>
            <a:ext cx="11048832" cy="121986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Successfully Navigating CIL: 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3" y="2812317"/>
            <a:ext cx="6917210" cy="4045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ndara"/>
              </a:rPr>
              <a:t>Jonathan Smith: Team Leader</a:t>
            </a:r>
          </a:p>
          <a:p>
            <a:pPr marL="0" indent="0">
              <a:buNone/>
            </a:pPr>
            <a:r>
              <a:rPr lang="en-GB" dirty="0">
                <a:latin typeface="Candara"/>
              </a:rPr>
              <a:t>Carolle House: CIL Officer</a:t>
            </a:r>
          </a:p>
          <a:p>
            <a:pPr marL="0" indent="0">
              <a:buNone/>
            </a:pPr>
            <a:r>
              <a:rPr lang="en-GB" dirty="0">
                <a:latin typeface="Candara"/>
              </a:rPr>
              <a:t>John Llewellyn: CIL Officer</a:t>
            </a:r>
          </a:p>
          <a:p>
            <a:pPr marL="0" indent="0">
              <a:buNone/>
            </a:pPr>
            <a:r>
              <a:rPr lang="en-GB" dirty="0">
                <a:latin typeface="Candara"/>
              </a:rPr>
              <a:t>George </a:t>
            </a:r>
            <a:r>
              <a:rPr lang="en-GB" dirty="0" err="1">
                <a:latin typeface="Candara"/>
              </a:rPr>
              <a:t>Paddon</a:t>
            </a:r>
            <a:r>
              <a:rPr lang="en-GB" dirty="0">
                <a:latin typeface="Candara"/>
              </a:rPr>
              <a:t>: Support Officer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DDA257-6A2C-5D14-E06F-2A8696A89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27" y="1889056"/>
            <a:ext cx="5441558" cy="41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3" y="2812317"/>
            <a:ext cx="6917210" cy="4045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Candara"/>
            </a:endParaRP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2218F-541E-64F7-60F7-A3521BD2053E}"/>
              </a:ext>
            </a:extLst>
          </p:cNvPr>
          <p:cNvSpPr txBox="1"/>
          <p:nvPr/>
        </p:nvSpPr>
        <p:spPr>
          <a:xfrm>
            <a:off x="0" y="1189060"/>
            <a:ext cx="45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Submit CIL Additional Information Form with Full or Reserved Matters application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(The completed form is required to make the application valid).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984670-17A3-0C10-C762-964D6F4A0AD3}"/>
              </a:ext>
            </a:extLst>
          </p:cNvPr>
          <p:cNvSpPr/>
          <p:nvPr/>
        </p:nvSpPr>
        <p:spPr>
          <a:xfrm rot="5400000">
            <a:off x="1832265" y="2471087"/>
            <a:ext cx="577736" cy="398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9B9B1-DBCA-DC9B-0D9C-D2F45AFE7771}"/>
              </a:ext>
            </a:extLst>
          </p:cNvPr>
          <p:cNvSpPr txBox="1"/>
          <p:nvPr/>
        </p:nvSpPr>
        <p:spPr>
          <a:xfrm>
            <a:off x="0" y="2879248"/>
            <a:ext cx="418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The application is checked and validated.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FB27848-C22E-5905-E33A-53B605230D5E}"/>
              </a:ext>
            </a:extLst>
          </p:cNvPr>
          <p:cNvSpPr/>
          <p:nvPr/>
        </p:nvSpPr>
        <p:spPr>
          <a:xfrm rot="5400000">
            <a:off x="1834023" y="3305845"/>
            <a:ext cx="577736" cy="398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53A84-C092-C2FD-519F-15BC598EE6C0}"/>
              </a:ext>
            </a:extLst>
          </p:cNvPr>
          <p:cNvSpPr txBox="1"/>
          <p:nvPr/>
        </p:nvSpPr>
        <p:spPr>
          <a:xfrm>
            <a:off x="0" y="3727226"/>
            <a:ext cx="418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Submit Assumption of Liability Form and any relevant </a:t>
            </a:r>
            <a:r>
              <a:rPr lang="en-GB" b="1" i="1" dirty="0">
                <a:solidFill>
                  <a:srgbClr val="0070C0"/>
                </a:solidFill>
              </a:rPr>
              <a:t>exemption form </a:t>
            </a:r>
            <a:r>
              <a:rPr lang="en-GB" dirty="0">
                <a:solidFill>
                  <a:srgbClr val="0070C0"/>
                </a:solidFill>
              </a:rPr>
              <a:t>before determination of planning permission.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60AB49-F6EE-D5C3-0200-9DFB314D1F04}"/>
              </a:ext>
            </a:extLst>
          </p:cNvPr>
          <p:cNvSpPr/>
          <p:nvPr/>
        </p:nvSpPr>
        <p:spPr>
          <a:xfrm rot="5400000">
            <a:off x="1832265" y="4700426"/>
            <a:ext cx="577736" cy="398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175C68-8020-A0C3-BDA6-F133EABFF035}"/>
              </a:ext>
            </a:extLst>
          </p:cNvPr>
          <p:cNvSpPr txBox="1"/>
          <p:nvPr/>
        </p:nvSpPr>
        <p:spPr>
          <a:xfrm>
            <a:off x="55420" y="5103674"/>
            <a:ext cx="4131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Application is determined, liability calculated and liability notice is sent to the parties who have assumed liability (and/or landowners if nobody has assumed liability). Liability notice is registered as a local land charge.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4AFAEC-3A1D-38CF-45B7-EDD53112D6F1}"/>
              </a:ext>
            </a:extLst>
          </p:cNvPr>
          <p:cNvSpPr/>
          <p:nvPr/>
        </p:nvSpPr>
        <p:spPr>
          <a:xfrm rot="18623276">
            <a:off x="3159720" y="3640223"/>
            <a:ext cx="3933341" cy="4077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96EE0C-2E29-99CA-3B22-78CA78ACBD88}"/>
              </a:ext>
            </a:extLst>
          </p:cNvPr>
          <p:cNvSpPr txBox="1"/>
          <p:nvPr/>
        </p:nvSpPr>
        <p:spPr>
          <a:xfrm>
            <a:off x="6334114" y="1189060"/>
            <a:ext cx="432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Submit commencement notice to inform when development will commence. This is </a:t>
            </a:r>
            <a:r>
              <a:rPr lang="en-GB" b="1" i="1" dirty="0">
                <a:solidFill>
                  <a:srgbClr val="0070C0"/>
                </a:solidFill>
              </a:rPr>
              <a:t>in addition to </a:t>
            </a:r>
            <a:r>
              <a:rPr lang="en-GB" dirty="0">
                <a:solidFill>
                  <a:srgbClr val="0070C0"/>
                </a:solidFill>
              </a:rPr>
              <a:t>notifying building control on the commencement of works.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02C62BE-AA82-7B3A-DB07-22D9DD5F97D8}"/>
              </a:ext>
            </a:extLst>
          </p:cNvPr>
          <p:cNvSpPr/>
          <p:nvPr/>
        </p:nvSpPr>
        <p:spPr>
          <a:xfrm rot="5400000">
            <a:off x="8208119" y="2471087"/>
            <a:ext cx="577736" cy="398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BB9134-F0BA-A6F8-8C91-6EC4DC286469}"/>
              </a:ext>
            </a:extLst>
          </p:cNvPr>
          <p:cNvSpPr txBox="1"/>
          <p:nvPr/>
        </p:nvSpPr>
        <p:spPr>
          <a:xfrm>
            <a:off x="6555992" y="2959090"/>
            <a:ext cx="410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Demand notice is issued for CIL payment.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AC932DF-A77D-FAF3-1C5D-AB91BB86A085}"/>
              </a:ext>
            </a:extLst>
          </p:cNvPr>
          <p:cNvSpPr/>
          <p:nvPr/>
        </p:nvSpPr>
        <p:spPr>
          <a:xfrm rot="5400000">
            <a:off x="8208119" y="3410120"/>
            <a:ext cx="577736" cy="398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491E41-4972-7F62-51BC-71EFAD403E4E}"/>
              </a:ext>
            </a:extLst>
          </p:cNvPr>
          <p:cNvSpPr txBox="1"/>
          <p:nvPr/>
        </p:nvSpPr>
        <p:spPr>
          <a:xfrm>
            <a:off x="6414661" y="3890088"/>
            <a:ext cx="432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CIL is paid in line with payment procedure.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AEF18417-BF69-7722-10F2-7DC498881E09}"/>
              </a:ext>
            </a:extLst>
          </p:cNvPr>
          <p:cNvSpPr/>
          <p:nvPr/>
        </p:nvSpPr>
        <p:spPr>
          <a:xfrm rot="5400000">
            <a:off x="8208119" y="4372249"/>
            <a:ext cx="577736" cy="398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43A167-8D4C-7C0F-9647-B137E3D2EA8B}"/>
              </a:ext>
            </a:extLst>
          </p:cNvPr>
          <p:cNvSpPr txBox="1"/>
          <p:nvPr/>
        </p:nvSpPr>
        <p:spPr>
          <a:xfrm>
            <a:off x="6414661" y="4882814"/>
            <a:ext cx="424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Receipt for payment is issued and local land charge is removed.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3B3766-EBB1-3686-9F23-B1E3CFAE1F6D}"/>
              </a:ext>
            </a:extLst>
          </p:cNvPr>
          <p:cNvSpPr txBox="1"/>
          <p:nvPr/>
        </p:nvSpPr>
        <p:spPr>
          <a:xfrm>
            <a:off x="678403" y="122287"/>
            <a:ext cx="8995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+mj-lt"/>
              </a:rPr>
              <a:t>Successfully Navigating CIL: Process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C20404-7E83-B324-35BF-CBB599993F33}"/>
              </a:ext>
            </a:extLst>
          </p:cNvPr>
          <p:cNvSpPr txBox="1"/>
          <p:nvPr/>
        </p:nvSpPr>
        <p:spPr>
          <a:xfrm>
            <a:off x="7693526" y="595506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Blue</a:t>
            </a:r>
            <a:r>
              <a:rPr lang="en-GB" dirty="0"/>
              <a:t> = Applicant</a:t>
            </a:r>
          </a:p>
          <a:p>
            <a:r>
              <a:rPr lang="en-GB" dirty="0">
                <a:solidFill>
                  <a:srgbClr val="FF0000"/>
                </a:solidFill>
              </a:rPr>
              <a:t>Red</a:t>
            </a:r>
            <a:r>
              <a:rPr lang="en-GB" dirty="0"/>
              <a:t> = EDDC</a:t>
            </a:r>
          </a:p>
        </p:txBody>
      </p:sp>
    </p:spTree>
    <p:extLst>
      <p:ext uri="{BB962C8B-B14F-4D97-AF65-F5344CB8AC3E}">
        <p14:creationId xmlns:p14="http://schemas.microsoft.com/office/powerpoint/2010/main" val="84594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1734"/>
            <a:ext cx="11048832" cy="121986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Successfully Navigating CIL: Area Offsets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676" y="1751308"/>
            <a:ext cx="10050732" cy="43007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Chargeable</a:t>
            </a:r>
            <a:r>
              <a:rPr lang="en-GB" sz="1400" dirty="0"/>
              <a:t> </a:t>
            </a:r>
            <a:r>
              <a:rPr lang="en-GB" sz="2000" dirty="0"/>
              <a:t>Amount based on gross internal area of development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Floor area of demolished buildings or conversion can be deducted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Must be in continuous lawful use 6 mths in 3 years prior to consent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Onus is on applicant to evidence lawful use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should be gathered </a:t>
            </a: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to consent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could be:</a:t>
            </a:r>
          </a:p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copies of leases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utility bills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council tax bills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redacted bank statements for rent payments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affidavit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81127E-2FB9-B07C-F1CC-FD78324BD1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917"/>
          <a:stretch/>
        </p:blipFill>
        <p:spPr>
          <a:xfrm>
            <a:off x="8201228" y="1675861"/>
            <a:ext cx="3789294" cy="2303455"/>
          </a:xfrm>
          <a:prstGeom prst="rect">
            <a:avLst/>
          </a:prstGeom>
        </p:spPr>
      </p:pic>
      <p:pic>
        <p:nvPicPr>
          <p:cNvPr id="12" name="Picture 11" descr="A wooden shed with a garbage can&#10;&#10;Description automatically generated">
            <a:extLst>
              <a:ext uri="{FF2B5EF4-FFF2-40B4-BE49-F238E27FC236}">
                <a16:creationId xmlns:a16="http://schemas.microsoft.com/office/drawing/2014/main" id="{0A1515EA-DF87-F181-4EBC-ED1A6A6DC8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320" b="9458"/>
          <a:stretch/>
        </p:blipFill>
        <p:spPr>
          <a:xfrm>
            <a:off x="8201228" y="4260981"/>
            <a:ext cx="3789295" cy="20953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F919BC-68E8-82D5-5395-9BE74F682DD9}"/>
              </a:ext>
            </a:extLst>
          </p:cNvPr>
          <p:cNvSpPr txBox="1"/>
          <p:nvPr/>
        </p:nvSpPr>
        <p:spPr>
          <a:xfrm>
            <a:off x="5247698" y="7643553"/>
            <a:ext cx="63823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www.geograph.org.uk/photo/6721304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765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446" y="151734"/>
            <a:ext cx="11098579" cy="121986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Successfully Navigating CIL: Self-Build Exemptions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3" y="2812317"/>
            <a:ext cx="6917210" cy="4045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Candara"/>
            </a:endParaRP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8CD449-CBFB-716F-B94A-41B1B6CCC18B}"/>
              </a:ext>
            </a:extLst>
          </p:cNvPr>
          <p:cNvSpPr txBox="1"/>
          <p:nvPr/>
        </p:nvSpPr>
        <p:spPr>
          <a:xfrm>
            <a:off x="678403" y="1449092"/>
            <a:ext cx="71559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Self-build must be dwelling built or commissioned for own occupation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Exemption must be sought before commencement of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On completion, supporting evidence required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Must be principal residence for 3 years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4 step process: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Assumption of liability (Form 2)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Self-certification of self-build (Form 7 Pt1)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Commencement Notice prior to start on site (Form 6)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Self-Build Exemption Claim (Form 7 Pt2) within 6 months of completion including evidence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Suitable Evidence of Self-Build:</a:t>
            </a:r>
          </a:p>
          <a:p>
            <a:r>
              <a:rPr lang="en-GB" dirty="0"/>
              <a:t>         </a:t>
            </a:r>
            <a:r>
              <a:rPr lang="en-GB" dirty="0">
                <a:solidFill>
                  <a:schemeClr val="accent1"/>
                </a:solidFill>
              </a:rPr>
              <a:t>Proof of completion date, ownership &amp; occupation</a:t>
            </a:r>
          </a:p>
          <a:p>
            <a:r>
              <a:rPr lang="en-GB" dirty="0">
                <a:solidFill>
                  <a:schemeClr val="accent1"/>
                </a:solidFill>
              </a:rPr>
              <a:t>         VAT reclaim </a:t>
            </a:r>
            <a:r>
              <a:rPr lang="en-GB" u="sng" dirty="0">
                <a:solidFill>
                  <a:schemeClr val="accent1"/>
                </a:solidFill>
              </a:rPr>
              <a:t>or</a:t>
            </a:r>
            <a:r>
              <a:rPr lang="en-GB" dirty="0">
                <a:solidFill>
                  <a:schemeClr val="accent1"/>
                </a:solidFill>
              </a:rPr>
              <a:t> Self-Build Warranty </a:t>
            </a:r>
            <a:r>
              <a:rPr lang="en-GB" u="sng" dirty="0">
                <a:solidFill>
                  <a:schemeClr val="accent1"/>
                </a:solidFill>
              </a:rPr>
              <a:t>or</a:t>
            </a:r>
            <a:r>
              <a:rPr lang="en-GB" dirty="0">
                <a:solidFill>
                  <a:schemeClr val="accent1"/>
                </a:solidFill>
              </a:rPr>
              <a:t> Self-Build Mortgage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Other evidence can be accepted at LAs discretion but must be agreed at Pt1 or Pt2 at the latest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Disqualifying Events: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Failure to comply with evidence requirements, letting or disposal within 3-year occupancy period</a:t>
            </a:r>
          </a:p>
          <a:p>
            <a:r>
              <a:rPr lang="en-GB" dirty="0"/>
              <a:t>         </a:t>
            </a:r>
          </a:p>
          <a:p>
            <a:pPr lvl="1"/>
            <a:endParaRPr lang="en-GB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96B5B-E20D-0356-DF5A-1E889DC4E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844" y="1523333"/>
            <a:ext cx="3644685" cy="48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1734"/>
            <a:ext cx="11048832" cy="1219865"/>
          </a:xfrm>
        </p:spPr>
        <p:txBody>
          <a:bodyPr>
            <a:normAutofit/>
          </a:bodyPr>
          <a:lstStyle/>
          <a:p>
            <a:r>
              <a:rPr lang="en-GB" sz="3800" dirty="0">
                <a:solidFill>
                  <a:schemeClr val="accent1"/>
                </a:solidFill>
              </a:rPr>
              <a:t>Successfully Navigating CIL: Annexes &amp; Extensions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3" y="2812317"/>
            <a:ext cx="6917210" cy="4045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Candara"/>
            </a:endParaRP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713BD5-F4BD-E767-D6FE-80B9251E95B0}"/>
              </a:ext>
            </a:extLst>
          </p:cNvPr>
          <p:cNvSpPr txBox="1"/>
          <p:nvPr/>
        </p:nvSpPr>
        <p:spPr>
          <a:xfrm>
            <a:off x="678403" y="1914040"/>
            <a:ext cx="6621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CIL regs 42A &amp;42B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CIL Form 8 annexe or 9 extension (submit before PP)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Main dwelling must be principal residence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Must have material interest (FH or LH 7yrs+)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Extensions exempt if main residence is enlarged &amp; doesn’t comprise new dwelling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Annexe exempt if built within curtilage of principal residence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Occupier of annexe does not have to be related or stay for specified period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No letting or disposal within 3 yrs of compliance certificate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Extensions under 100sqm exempt as ‘minor development’ (provided separate dwelling not created)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183FA-E628-23B4-7413-86F102EA6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9" r="16340"/>
          <a:stretch/>
        </p:blipFill>
        <p:spPr>
          <a:xfrm>
            <a:off x="7299702" y="2357109"/>
            <a:ext cx="4695986" cy="32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1734"/>
            <a:ext cx="11048832" cy="121986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Successfully Navigating CIL: Appeals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3" y="2812317"/>
            <a:ext cx="6917210" cy="4045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Candara"/>
            </a:endParaRP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D38E9-FE8F-2FBA-DC5F-10362D71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685" y="2448202"/>
            <a:ext cx="3462338" cy="2527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E5DB9-BF46-BF69-B6E5-94515B77A014}"/>
              </a:ext>
            </a:extLst>
          </p:cNvPr>
          <p:cNvSpPr txBox="1"/>
          <p:nvPr/>
        </p:nvSpPr>
        <p:spPr>
          <a:xfrm>
            <a:off x="678403" y="2448202"/>
            <a:ext cx="73264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S113: Liability Notice can be reviewed by LA within 14 days of issue- LA must respond within 14 days- appeal to VOA within 60 days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S114-116: appeals relating to chargeable amount, apportionment of liability, charitable relief, annexe, extension or self-build exemptions to VOA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/>
              <a:t>S117-119: appeals relating to enforcement (surcharges, commencement, stop notices) to PINs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09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AF7F31-7786-DC81-1856-2C1E18F7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07" y="0"/>
            <a:ext cx="1451593" cy="1273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D4276-D3A3-D8F4-0742-6BFD1DDF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1734"/>
            <a:ext cx="11048832" cy="1219865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/>
                </a:solidFill>
              </a:rPr>
              <a:t>Successfully Navigating CIL: Core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EF86-69BD-1886-9132-FFF8BC894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10667"/>
            <a:ext cx="5546906" cy="40456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Candara"/>
            </a:endParaRP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onus is on the </a:t>
            </a:r>
            <a:r>
              <a:rPr lang="en-GB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applicant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engage with the CIL process throughout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LA informed at each milestone- don’t assume we talk to each other within the Council!</a:t>
            </a:r>
          </a:p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Failure to do so could result in disqualification for exemptions, surcharges and interest payments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7675F-945E-2CEC-95FC-7797B8A3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2830C-1D3D-4C6E-D5D1-BCCF1319D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522" y="1958974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0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1"/>
          </a:solidFill>
        </a:ln>
      </a:spPr>
      <a:bodyPr wrap="square" rtlCol="0">
        <a:spAutoFit/>
      </a:bodyPr>
      <a:lstStyle>
        <a:defPPr algn="ctr">
          <a:defRPr sz="2200" dirty="0" smtClean="0">
            <a:latin typeface="Candara" panose="020E05020303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698</Words>
  <Application>Microsoft Office PowerPoint</Application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Corbel</vt:lpstr>
      <vt:lpstr>Trebuchet MS</vt:lpstr>
      <vt:lpstr>Wingdings</vt:lpstr>
      <vt:lpstr>Wingdings 3</vt:lpstr>
      <vt:lpstr>Office Theme</vt:lpstr>
      <vt:lpstr>Facet</vt:lpstr>
      <vt:lpstr>Successfully  Navigating CIL </vt:lpstr>
      <vt:lpstr>Successfully Navigating CIL: Our Promise</vt:lpstr>
      <vt:lpstr>Successfully Navigating CIL: Our Team</vt:lpstr>
      <vt:lpstr>PowerPoint Presentation</vt:lpstr>
      <vt:lpstr>Successfully Navigating CIL: Area Offsets</vt:lpstr>
      <vt:lpstr>Successfully Navigating CIL: Self-Build Exemptions</vt:lpstr>
      <vt:lpstr>Successfully Navigating CIL: Annexes &amp; Extensions </vt:lpstr>
      <vt:lpstr>Successfully Navigating CIL: Appeals</vt:lpstr>
      <vt:lpstr>Successfully Navigating CIL: Core Principles</vt:lpstr>
      <vt:lpstr>Successfully Navigating CIL: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Obligations  &amp; CIL</dc:title>
  <dc:creator>Jonathan Smith</dc:creator>
  <cp:lastModifiedBy>Jonathan Smith</cp:lastModifiedBy>
  <cp:revision>43</cp:revision>
  <cp:lastPrinted>2024-02-24T14:16:32Z</cp:lastPrinted>
  <dcterms:created xsi:type="dcterms:W3CDTF">2024-02-23T12:36:51Z</dcterms:created>
  <dcterms:modified xsi:type="dcterms:W3CDTF">2024-06-18T12:53:35Z</dcterms:modified>
</cp:coreProperties>
</file>