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63" r:id="rId4"/>
    <p:sldId id="257" r:id="rId5"/>
    <p:sldId id="258" r:id="rId6"/>
    <p:sldId id="262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E9D6D-4985-9942-AE5B-494383B3510C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E13C-1C24-BE47-AD18-079E5433B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41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Communities doing 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E13C-1C24-BE47-AD18-079E5433B4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40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 err="1" smtClean="0"/>
              <a:t>Conslultants</a:t>
            </a:r>
            <a:endParaRPr lang="en-US" dirty="0" smtClean="0"/>
          </a:p>
          <a:p>
            <a:r>
              <a:rPr lang="en-US" dirty="0" smtClean="0"/>
              <a:t>Advised on Process</a:t>
            </a:r>
          </a:p>
          <a:p>
            <a:r>
              <a:rPr lang="en-US" dirty="0" smtClean="0"/>
              <a:t>Produced </a:t>
            </a:r>
            <a:r>
              <a:rPr lang="en-US" dirty="0" err="1" smtClean="0"/>
              <a:t>remplates</a:t>
            </a:r>
            <a:endParaRPr lang="en-US" dirty="0" smtClean="0"/>
          </a:p>
          <a:p>
            <a:r>
              <a:rPr lang="en-US" dirty="0" smtClean="0"/>
              <a:t>Produced written evidence base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£700</a:t>
            </a:r>
            <a:r>
              <a:rPr lang="en-US" baseline="0" dirty="0" smtClean="0"/>
              <a:t>0 from Central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2,000 from EDDC</a:t>
            </a:r>
          </a:p>
          <a:p>
            <a:endParaRPr lang="en-US" baseline="0" dirty="0" smtClean="0"/>
          </a:p>
          <a:p>
            <a:r>
              <a:rPr lang="en-US" baseline="0" dirty="0" smtClean="0"/>
              <a:t>7500 spent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E13C-1C24-BE47-AD18-079E5433B4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42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the committee </a:t>
            </a:r>
            <a:r>
              <a:rPr lang="en-US" smtClean="0"/>
              <a:t>and especially to Wendy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E13C-1C24-BE47-AD18-079E5433B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14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Designating </a:t>
            </a:r>
            <a:r>
              <a:rPr lang="en-US" dirty="0" err="1" smtClean="0"/>
              <a:t>neighbourhood</a:t>
            </a:r>
            <a:r>
              <a:rPr lang="en-US" dirty="0" smtClean="0"/>
              <a:t> area and if appropriate </a:t>
            </a:r>
            <a:r>
              <a:rPr lang="en-US" dirty="0" err="1" smtClean="0"/>
              <a:t>neighbourhood</a:t>
            </a:r>
            <a:r>
              <a:rPr lang="en-US" dirty="0" smtClean="0"/>
              <a:t> forum</a:t>
            </a:r>
          </a:p>
          <a:p>
            <a:r>
              <a:rPr lang="en-US" dirty="0" smtClean="0"/>
              <a:t>Relevant body (parish / town council, prospective </a:t>
            </a:r>
            <a:r>
              <a:rPr lang="en-US" dirty="0" err="1" smtClean="0"/>
              <a:t>neighbourhood</a:t>
            </a:r>
            <a:r>
              <a:rPr lang="en-US" dirty="0" smtClean="0"/>
              <a:t> forum or community </a:t>
            </a:r>
            <a:r>
              <a:rPr lang="en-US" dirty="0" err="1" smtClean="0"/>
              <a:t>organisation</a:t>
            </a:r>
            <a:r>
              <a:rPr lang="en-US" dirty="0" smtClean="0"/>
              <a:t>) submits an application to the local planning authority (LPA) to designate a </a:t>
            </a:r>
            <a:r>
              <a:rPr lang="en-US" dirty="0" err="1" smtClean="0"/>
              <a:t>neighbourhood</a:t>
            </a:r>
            <a:r>
              <a:rPr lang="en-US" dirty="0" smtClean="0"/>
              <a:t> area</a:t>
            </a:r>
          </a:p>
          <a:p>
            <a:r>
              <a:rPr lang="en-US" dirty="0" smtClean="0"/>
              <a:t>local planning authority </a:t>
            </a:r>
            <a:r>
              <a:rPr lang="en-US" dirty="0" err="1" smtClean="0"/>
              <a:t>publicises</a:t>
            </a:r>
            <a:r>
              <a:rPr lang="en-US" dirty="0" smtClean="0"/>
              <a:t> and consults on the area application for minimum 6 weeks (or minimum of 4 weeks where the area to which the application relates is the whole of the area of a parish council and is wholly within the area of one local planning authority)</a:t>
            </a:r>
          </a:p>
          <a:p>
            <a:r>
              <a:rPr lang="en-US" dirty="0" smtClean="0"/>
              <a:t>local planning authority designates a </a:t>
            </a:r>
            <a:r>
              <a:rPr lang="en-US" dirty="0" err="1" smtClean="0"/>
              <a:t>neighbourhood</a:t>
            </a:r>
            <a:r>
              <a:rPr lang="en-US" dirty="0" smtClean="0"/>
              <a:t> area within the statutory timescales</a:t>
            </a:r>
          </a:p>
          <a:p>
            <a:r>
              <a:rPr lang="en-US" dirty="0" smtClean="0"/>
              <a:t>In an area without a town or parish council a prospective </a:t>
            </a:r>
            <a:r>
              <a:rPr lang="en-US" dirty="0" err="1" smtClean="0"/>
              <a:t>neighbourhood</a:t>
            </a:r>
            <a:r>
              <a:rPr lang="en-US" dirty="0" smtClean="0"/>
              <a:t> forum submits an application to be the designated </a:t>
            </a:r>
            <a:r>
              <a:rPr lang="en-US" dirty="0" err="1" smtClean="0"/>
              <a:t>neighbourhood</a:t>
            </a:r>
            <a:r>
              <a:rPr lang="en-US" dirty="0" smtClean="0"/>
              <a:t> forum for a </a:t>
            </a:r>
            <a:r>
              <a:rPr lang="en-US" dirty="0" err="1" smtClean="0"/>
              <a:t>neighbourhood</a:t>
            </a:r>
            <a:r>
              <a:rPr lang="en-US" dirty="0" smtClean="0"/>
              <a:t> area</a:t>
            </a:r>
          </a:p>
          <a:p>
            <a:r>
              <a:rPr lang="en-US" dirty="0" smtClean="0"/>
              <a:t>local planning authority </a:t>
            </a:r>
            <a:r>
              <a:rPr lang="en-US" dirty="0" err="1" smtClean="0"/>
              <a:t>publicises</a:t>
            </a:r>
            <a:r>
              <a:rPr lang="en-US" dirty="0" smtClean="0"/>
              <a:t> and consults on the forum application for minimum 6 weeks</a:t>
            </a:r>
          </a:p>
          <a:p>
            <a:r>
              <a:rPr lang="en-US" dirty="0" smtClean="0"/>
              <a:t>local planning authority takes decision on whether to designate the </a:t>
            </a:r>
            <a:r>
              <a:rPr lang="en-US" dirty="0" err="1" smtClean="0"/>
              <a:t>neighbourhood</a:t>
            </a:r>
            <a:r>
              <a:rPr lang="en-US" dirty="0" smtClean="0"/>
              <a:t> forum</a:t>
            </a:r>
          </a:p>
          <a:p>
            <a:r>
              <a:rPr lang="en-US" dirty="0" smtClean="0"/>
              <a:t>Step 2: Preparing a draft </a:t>
            </a:r>
            <a:r>
              <a:rPr lang="en-US" dirty="0" err="1" smtClean="0"/>
              <a:t>neighbourhood</a:t>
            </a:r>
            <a:r>
              <a:rPr lang="en-US" dirty="0" smtClean="0"/>
              <a:t> plan or Order</a:t>
            </a:r>
          </a:p>
          <a:p>
            <a:r>
              <a:rPr lang="en-US" dirty="0" smtClean="0"/>
              <a:t>Qualifying body develops proposals (advised or assisted by the local planning authority)</a:t>
            </a:r>
          </a:p>
          <a:p>
            <a:endParaRPr lang="en-US" dirty="0" smtClean="0"/>
          </a:p>
          <a:p>
            <a:r>
              <a:rPr lang="en-US" dirty="0" smtClean="0"/>
              <a:t>gather baseline information and evidence</a:t>
            </a:r>
          </a:p>
          <a:p>
            <a:r>
              <a:rPr lang="en-US" dirty="0" smtClean="0"/>
              <a:t>engage and consult those living and working in the </a:t>
            </a:r>
            <a:r>
              <a:rPr lang="en-US" dirty="0" err="1" smtClean="0"/>
              <a:t>neighbourhood</a:t>
            </a:r>
            <a:r>
              <a:rPr lang="en-US" dirty="0" smtClean="0"/>
              <a:t> area and those with an interest in or affected by the proposals (e.g. service providers)</a:t>
            </a:r>
          </a:p>
          <a:p>
            <a:r>
              <a:rPr lang="en-US" dirty="0" smtClean="0"/>
              <a:t>talk to land owners and the development industry</a:t>
            </a:r>
          </a:p>
          <a:p>
            <a:r>
              <a:rPr lang="en-US" dirty="0" smtClean="0"/>
              <a:t>identify and assess options</a:t>
            </a:r>
          </a:p>
          <a:p>
            <a:r>
              <a:rPr lang="en-US" dirty="0" smtClean="0"/>
              <a:t>determine whether a plan or an Order is likely to have significant environmental effect</a:t>
            </a:r>
          </a:p>
          <a:p>
            <a:r>
              <a:rPr lang="en-US" dirty="0" smtClean="0"/>
              <a:t>start to prepare proposals documents e.g. basic conditions statement</a:t>
            </a:r>
          </a:p>
          <a:p>
            <a:r>
              <a:rPr lang="en-US" dirty="0" smtClean="0"/>
              <a:t>Step 3: Pre-submission publicity &amp; consultation</a:t>
            </a:r>
          </a:p>
          <a:p>
            <a:r>
              <a:rPr lang="en-US" dirty="0" smtClean="0"/>
              <a:t>The qualifying body:</a:t>
            </a:r>
          </a:p>
          <a:p>
            <a:endParaRPr lang="en-US" dirty="0" smtClean="0"/>
          </a:p>
          <a:p>
            <a:r>
              <a:rPr lang="en-US" dirty="0" err="1" smtClean="0"/>
              <a:t>publicises</a:t>
            </a:r>
            <a:r>
              <a:rPr lang="en-US" dirty="0" smtClean="0"/>
              <a:t> the draft plan or Order and invites representations</a:t>
            </a:r>
          </a:p>
          <a:p>
            <a:r>
              <a:rPr lang="en-US" dirty="0" smtClean="0"/>
              <a:t>consults the consultation bodies as appropriate</a:t>
            </a:r>
          </a:p>
          <a:p>
            <a:r>
              <a:rPr lang="en-US" dirty="0" smtClean="0"/>
              <a:t>sends a copy of the draft plan or Order to the local planning authority</a:t>
            </a:r>
          </a:p>
          <a:p>
            <a:r>
              <a:rPr lang="en-US" dirty="0" smtClean="0"/>
              <a:t>where European Obligations apply, complies with relevant publicity and consultation requirements</a:t>
            </a:r>
          </a:p>
          <a:p>
            <a:r>
              <a:rPr lang="en-US" dirty="0" smtClean="0"/>
              <a:t>considers consultation responses and amends plan / Order if appropriate</a:t>
            </a:r>
          </a:p>
          <a:p>
            <a:r>
              <a:rPr lang="en-US" dirty="0" smtClean="0"/>
              <a:t>prepares consultation statement  and other proposal documents</a:t>
            </a:r>
          </a:p>
          <a:p>
            <a:r>
              <a:rPr lang="en-US" dirty="0" smtClean="0"/>
              <a:t>Step 4: Submission of a </a:t>
            </a:r>
            <a:r>
              <a:rPr lang="en-US" dirty="0" err="1" smtClean="0"/>
              <a:t>neighbourhood</a:t>
            </a:r>
            <a:r>
              <a:rPr lang="en-US" dirty="0" smtClean="0"/>
              <a:t> plan or Order proposal to the local planning authority</a:t>
            </a:r>
          </a:p>
          <a:p>
            <a:r>
              <a:rPr lang="en-US" dirty="0" smtClean="0"/>
              <a:t>Qualifying body submits the plan or Order proposal to the local planning authority</a:t>
            </a:r>
          </a:p>
          <a:p>
            <a:r>
              <a:rPr lang="en-US" dirty="0" smtClean="0"/>
              <a:t>Local planning authority checks that submitted proposal complies with all relevant legislation</a:t>
            </a:r>
          </a:p>
          <a:p>
            <a:r>
              <a:rPr lang="en-US" dirty="0" smtClean="0"/>
              <a:t>If the local planning authority finds that the plan or order meets the legal requirements it:</a:t>
            </a:r>
          </a:p>
          <a:p>
            <a:r>
              <a:rPr lang="en-US" dirty="0" err="1" smtClean="0"/>
              <a:t>publicises</a:t>
            </a:r>
            <a:r>
              <a:rPr lang="en-US" dirty="0" smtClean="0"/>
              <a:t> the proposal for minimum 6 weeks and invites representations</a:t>
            </a:r>
          </a:p>
          <a:p>
            <a:r>
              <a:rPr lang="en-US" dirty="0" smtClean="0"/>
              <a:t>notifies consultation bodies referred to in the consultation statement</a:t>
            </a:r>
          </a:p>
          <a:p>
            <a:r>
              <a:rPr lang="en-US" dirty="0" smtClean="0"/>
              <a:t>appoints an independent examiner (with the agreement of the qualifying body)</a:t>
            </a:r>
          </a:p>
          <a:p>
            <a:r>
              <a:rPr lang="en-US" dirty="0" smtClean="0"/>
              <a:t>Step 5: Independent Examination</a:t>
            </a:r>
          </a:p>
          <a:p>
            <a:r>
              <a:rPr lang="en-US" dirty="0" smtClean="0"/>
              <a:t>local planning authority sends plan / Order proposal and representation to the independent examiner</a:t>
            </a:r>
          </a:p>
          <a:p>
            <a:r>
              <a:rPr lang="en-US" dirty="0" smtClean="0"/>
              <a:t>independent examiner undertakes examination</a:t>
            </a:r>
          </a:p>
          <a:p>
            <a:r>
              <a:rPr lang="en-US" dirty="0" smtClean="0"/>
              <a:t>independent examiner issues a report to the local planning authority and qualifying body</a:t>
            </a:r>
          </a:p>
          <a:p>
            <a:r>
              <a:rPr lang="en-US" dirty="0" smtClean="0"/>
              <a:t>local planning authority publishes report</a:t>
            </a:r>
          </a:p>
          <a:p>
            <a:r>
              <a:rPr lang="en-US" dirty="0" smtClean="0"/>
              <a:t>local planning authority considers report and reaches own view (save in respect of community right to build orders where the report is binding)</a:t>
            </a:r>
          </a:p>
          <a:p>
            <a:r>
              <a:rPr lang="en-US" dirty="0" smtClean="0"/>
              <a:t>local planning authority takes the decision on whether to send the plan / Order to referendum</a:t>
            </a:r>
          </a:p>
          <a:p>
            <a:r>
              <a:rPr lang="en-US" dirty="0" smtClean="0"/>
              <a:t>Steps 6 and 7: Referendum and Making the </a:t>
            </a:r>
            <a:r>
              <a:rPr lang="en-US" dirty="0" err="1" smtClean="0"/>
              <a:t>neighbourhood</a:t>
            </a:r>
            <a:r>
              <a:rPr lang="en-US" dirty="0" smtClean="0"/>
              <a:t> plan or Order (bringing it into force)</a:t>
            </a:r>
          </a:p>
          <a:p>
            <a:r>
              <a:rPr lang="en-US" dirty="0" smtClean="0"/>
              <a:t>relevant council publishes information statement</a:t>
            </a:r>
          </a:p>
          <a:p>
            <a:r>
              <a:rPr lang="en-US" dirty="0" smtClean="0"/>
              <a:t>relevant council publishes notice of referendum/s</a:t>
            </a:r>
          </a:p>
          <a:p>
            <a:r>
              <a:rPr lang="en-US" dirty="0" smtClean="0"/>
              <a:t>polling takes place (in a business area an additional referendum is held)</a:t>
            </a:r>
          </a:p>
          <a:p>
            <a:r>
              <a:rPr lang="en-US" dirty="0" smtClean="0"/>
              <a:t>results declared</a:t>
            </a:r>
          </a:p>
          <a:p>
            <a:r>
              <a:rPr lang="en-US" dirty="0" smtClean="0"/>
              <a:t>subject to results local planning authority considers plan / order in relation to EU obligations and Convention rights</a:t>
            </a:r>
          </a:p>
          <a:p>
            <a:r>
              <a:rPr lang="en-US" dirty="0" smtClean="0"/>
              <a:t>If the plan / Order is compatible with EU obligations and does not breach Convention rights – local planning authority makes the plan or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E13C-1C24-BE47-AD18-079E5433B4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5/30/2015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266" y="0"/>
            <a:ext cx="9149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88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Yarcombe</a:t>
            </a:r>
            <a:r>
              <a:rPr lang="en-US" dirty="0" smtClean="0">
                <a:solidFill>
                  <a:srgbClr val="660066"/>
                </a:solidFill>
              </a:rPr>
              <a:t> and Marsh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Neighbourhood</a:t>
            </a:r>
            <a:r>
              <a:rPr lang="en-US" dirty="0" smtClean="0">
                <a:solidFill>
                  <a:srgbClr val="660066"/>
                </a:solidFill>
              </a:rPr>
              <a:t> Plan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583" y="2431957"/>
            <a:ext cx="5593818" cy="4192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73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 Questions and Answers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What is a </a:t>
            </a:r>
            <a:r>
              <a:rPr lang="en-US" dirty="0" err="1">
                <a:solidFill>
                  <a:srgbClr val="660066"/>
                </a:solidFill>
              </a:rPr>
              <a:t>N</a:t>
            </a:r>
            <a:r>
              <a:rPr lang="en-US" dirty="0" err="1" smtClean="0">
                <a:solidFill>
                  <a:srgbClr val="660066"/>
                </a:solidFill>
              </a:rPr>
              <a:t>eighbourhood</a:t>
            </a:r>
            <a:r>
              <a:rPr lang="en-US" dirty="0" smtClean="0">
                <a:solidFill>
                  <a:srgbClr val="660066"/>
                </a:solidFill>
              </a:rPr>
              <a:t> Plan?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Why are we doing one?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Who is </a:t>
            </a:r>
            <a:r>
              <a:rPr lang="en-US" dirty="0">
                <a:solidFill>
                  <a:srgbClr val="660066"/>
                </a:solidFill>
              </a:rPr>
              <a:t>d</a:t>
            </a:r>
            <a:r>
              <a:rPr lang="en-US" dirty="0" smtClean="0">
                <a:solidFill>
                  <a:srgbClr val="660066"/>
                </a:solidFill>
              </a:rPr>
              <a:t>oing it?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Where have we got to?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What are we doing now?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When will it be finished?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1013373" y="0"/>
            <a:ext cx="8130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2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What is a </a:t>
            </a:r>
            <a:r>
              <a:rPr lang="en-US" dirty="0" err="1">
                <a:solidFill>
                  <a:srgbClr val="660066"/>
                </a:solidFill>
              </a:rPr>
              <a:t>N</a:t>
            </a:r>
            <a:r>
              <a:rPr lang="en-US" dirty="0" err="1" smtClean="0">
                <a:solidFill>
                  <a:srgbClr val="660066"/>
                </a:solidFill>
              </a:rPr>
              <a:t>eighbourhood</a:t>
            </a:r>
            <a:r>
              <a:rPr lang="en-US" dirty="0" smtClean="0">
                <a:solidFill>
                  <a:srgbClr val="660066"/>
                </a:solidFill>
              </a:rPr>
              <a:t> Plan?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Plan for the Parish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Gives community </a:t>
            </a:r>
            <a:r>
              <a:rPr lang="en-US" dirty="0">
                <a:solidFill>
                  <a:srgbClr val="660066"/>
                </a:solidFill>
              </a:rPr>
              <a:t>direct power to develop a shared vision for their </a:t>
            </a:r>
            <a:r>
              <a:rPr lang="en-US" dirty="0" smtClean="0">
                <a:solidFill>
                  <a:srgbClr val="660066"/>
                </a:solidFill>
              </a:rPr>
              <a:t>area </a:t>
            </a:r>
            <a:r>
              <a:rPr lang="en-US" dirty="0">
                <a:solidFill>
                  <a:srgbClr val="660066"/>
                </a:solidFill>
              </a:rPr>
              <a:t>and </a:t>
            </a:r>
            <a:r>
              <a:rPr lang="en-US" dirty="0" smtClean="0">
                <a:solidFill>
                  <a:srgbClr val="660066"/>
                </a:solidFill>
              </a:rPr>
              <a:t>shape its development </a:t>
            </a:r>
            <a:r>
              <a:rPr lang="en-US" dirty="0">
                <a:solidFill>
                  <a:srgbClr val="660066"/>
                </a:solidFill>
              </a:rPr>
              <a:t>and </a:t>
            </a:r>
            <a:r>
              <a:rPr lang="en-US" dirty="0" smtClean="0">
                <a:solidFill>
                  <a:srgbClr val="660066"/>
                </a:solidFill>
              </a:rPr>
              <a:t>growth.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Helps determine where new homes, shops and employment buildings are built, and what they look like.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 Tool for local </a:t>
            </a:r>
            <a:r>
              <a:rPr lang="en-US" dirty="0">
                <a:solidFill>
                  <a:srgbClr val="660066"/>
                </a:solidFill>
              </a:rPr>
              <a:t>people to ensure that they get the right types of development for their </a:t>
            </a:r>
            <a:r>
              <a:rPr lang="en-US" dirty="0" smtClean="0">
                <a:solidFill>
                  <a:srgbClr val="660066"/>
                </a:solidFill>
              </a:rPr>
              <a:t>community.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Synchronised</a:t>
            </a:r>
            <a:r>
              <a:rPr lang="en-US" dirty="0" smtClean="0">
                <a:solidFill>
                  <a:srgbClr val="660066"/>
                </a:solidFill>
              </a:rPr>
              <a:t> with the Local </a:t>
            </a:r>
            <a:r>
              <a:rPr lang="en-US" dirty="0">
                <a:solidFill>
                  <a:srgbClr val="660066"/>
                </a:solidFill>
              </a:rPr>
              <a:t>P</a:t>
            </a:r>
            <a:r>
              <a:rPr lang="en-US" dirty="0" smtClean="0">
                <a:solidFill>
                  <a:srgbClr val="660066"/>
                </a:solidFill>
              </a:rPr>
              <a:t>lan to provide planning guidance for the area.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 amt="34000"/>
          </a:blip>
          <a:stretch>
            <a:fillRect/>
          </a:stretch>
        </p:blipFill>
        <p:spPr>
          <a:xfrm>
            <a:off x="972836" y="0"/>
            <a:ext cx="8171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4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Why are we doing one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536" y="1447800"/>
            <a:ext cx="7731152" cy="4800600"/>
          </a:xfrm>
        </p:spPr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Yarcombe</a:t>
            </a:r>
            <a:r>
              <a:rPr lang="en-US" dirty="0" smtClean="0">
                <a:solidFill>
                  <a:srgbClr val="660066"/>
                </a:solidFill>
              </a:rPr>
              <a:t> has been seen as “unsustainable”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Need to have an exception site for affordable housing.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Parish Council concern for many years that District planning </a:t>
            </a:r>
            <a:r>
              <a:rPr lang="en-US" dirty="0">
                <a:solidFill>
                  <a:srgbClr val="660066"/>
                </a:solidFill>
              </a:rPr>
              <a:t>p</a:t>
            </a:r>
            <a:r>
              <a:rPr lang="en-US" dirty="0" smtClean="0">
                <a:solidFill>
                  <a:srgbClr val="660066"/>
                </a:solidFill>
              </a:rPr>
              <a:t>olicy did not always </a:t>
            </a:r>
            <a:r>
              <a:rPr lang="en-US" dirty="0" err="1" smtClean="0">
                <a:solidFill>
                  <a:srgbClr val="660066"/>
                </a:solidFill>
              </a:rPr>
              <a:t>recognise</a:t>
            </a:r>
            <a:r>
              <a:rPr lang="en-US" dirty="0" smtClean="0">
                <a:solidFill>
                  <a:srgbClr val="660066"/>
                </a:solidFill>
              </a:rPr>
              <a:t> specific local needs.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972838" y="0"/>
            <a:ext cx="8171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2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smtClean="0"/>
              <a:t>doing it?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Parish Council managed project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Funded by Central Government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Supported by Planning Consultants</a:t>
            </a: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N</a:t>
            </a:r>
            <a:r>
              <a:rPr lang="en-US" dirty="0" err="1" smtClean="0">
                <a:solidFill>
                  <a:srgbClr val="800000"/>
                </a:solidFill>
              </a:rPr>
              <a:t>eighbourhood</a:t>
            </a:r>
            <a:r>
              <a:rPr lang="en-US" dirty="0" smtClean="0">
                <a:solidFill>
                  <a:srgbClr val="800000"/>
                </a:solidFill>
              </a:rPr>
              <a:t> plan committee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Lesley </a:t>
            </a:r>
            <a:r>
              <a:rPr lang="en-US" sz="2000" dirty="0" err="1" smtClean="0">
                <a:solidFill>
                  <a:srgbClr val="800000"/>
                </a:solidFill>
              </a:rPr>
              <a:t>Pidgeon</a:t>
            </a:r>
            <a:endParaRPr lang="en-US" sz="20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Tony Long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Lesley Sutton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Graham </a:t>
            </a:r>
            <a:r>
              <a:rPr lang="en-US" sz="2000" dirty="0" err="1" smtClean="0">
                <a:solidFill>
                  <a:srgbClr val="800000"/>
                </a:solidFill>
              </a:rPr>
              <a:t>Wadey</a:t>
            </a:r>
            <a:endParaRPr lang="en-US" sz="20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Nick Randle ( chairman)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Wendy Randle ( secretary)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 amt="38000"/>
          </a:blip>
          <a:stretch>
            <a:fillRect/>
          </a:stretch>
        </p:blipFill>
        <p:spPr>
          <a:xfrm>
            <a:off x="1013373" y="0"/>
            <a:ext cx="8130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8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898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Where have we got to?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734" y="1699021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Community Consultation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Survey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Exhibition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Young people’s event</a:t>
            </a:r>
          </a:p>
          <a:p>
            <a:pPr lvl="1"/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Consultation with Local and National Groups</a:t>
            </a:r>
          </a:p>
          <a:p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Analysis of results</a:t>
            </a:r>
          </a:p>
          <a:p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>
                <a:solidFill>
                  <a:srgbClr val="660066"/>
                </a:solidFill>
              </a:rPr>
              <a:t>Community Feedback ,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 Flyer in </a:t>
            </a:r>
            <a:r>
              <a:rPr lang="en-US" dirty="0" err="1">
                <a:solidFill>
                  <a:srgbClr val="660066"/>
                </a:solidFill>
              </a:rPr>
              <a:t>Yarcombe</a:t>
            </a:r>
            <a:r>
              <a:rPr lang="en-US" dirty="0">
                <a:solidFill>
                  <a:srgbClr val="660066"/>
                </a:solidFill>
              </a:rPr>
              <a:t> Voices 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Exhibition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Drafting aims and objectives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Drafting plan report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38000"/>
          </a:blip>
          <a:stretch>
            <a:fillRect/>
          </a:stretch>
        </p:blipFill>
        <p:spPr>
          <a:xfrm>
            <a:off x="1013374" y="0"/>
            <a:ext cx="813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4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Report Drafting</a:t>
            </a: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 Introduction- </a:t>
            </a:r>
            <a:r>
              <a:rPr lang="en-US" sz="2400" i="1" dirty="0" smtClean="0">
                <a:solidFill>
                  <a:srgbClr val="660066"/>
                </a:solidFill>
              </a:rPr>
              <a:t>Lesley </a:t>
            </a:r>
            <a:r>
              <a:rPr lang="en-US" sz="2400" i="1" dirty="0">
                <a:solidFill>
                  <a:srgbClr val="660066"/>
                </a:solidFill>
              </a:rPr>
              <a:t>Sutton</a:t>
            </a:r>
            <a:endParaRPr lang="en-US" sz="2400" i="1" dirty="0" smtClean="0">
              <a:solidFill>
                <a:srgbClr val="660066"/>
              </a:solidFill>
            </a:endParaRP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Population and Housing- </a:t>
            </a:r>
            <a:r>
              <a:rPr lang="en-US" sz="2400" i="1" dirty="0" smtClean="0">
                <a:solidFill>
                  <a:srgbClr val="660066"/>
                </a:solidFill>
              </a:rPr>
              <a:t>Lesley </a:t>
            </a:r>
            <a:r>
              <a:rPr lang="en-US" sz="2400" i="1" dirty="0" err="1" smtClean="0">
                <a:solidFill>
                  <a:srgbClr val="660066"/>
                </a:solidFill>
              </a:rPr>
              <a:t>Pidgeon</a:t>
            </a:r>
            <a:endParaRPr lang="en-US" sz="2400" i="1" dirty="0" smtClean="0">
              <a:solidFill>
                <a:srgbClr val="660066"/>
              </a:solidFill>
            </a:endParaRP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Built and Historic Environment</a:t>
            </a:r>
            <a:r>
              <a:rPr lang="en-US" sz="2400" i="1" dirty="0" smtClean="0">
                <a:solidFill>
                  <a:srgbClr val="660066"/>
                </a:solidFill>
              </a:rPr>
              <a:t>- Tony Long</a:t>
            </a: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Energy and Low carbon Alternatives- </a:t>
            </a:r>
            <a:r>
              <a:rPr lang="en-US" sz="2400" i="1" dirty="0" smtClean="0">
                <a:solidFill>
                  <a:srgbClr val="660066"/>
                </a:solidFill>
              </a:rPr>
              <a:t>Graham </a:t>
            </a:r>
            <a:r>
              <a:rPr lang="en-US" sz="2400" i="1" dirty="0" err="1" smtClean="0">
                <a:solidFill>
                  <a:srgbClr val="660066"/>
                </a:solidFill>
              </a:rPr>
              <a:t>Wadey</a:t>
            </a:r>
            <a:endParaRPr lang="en-US" sz="2400" i="1" dirty="0" smtClean="0">
              <a:solidFill>
                <a:srgbClr val="660066"/>
              </a:solidFill>
            </a:endParaRP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Natural Environment- </a:t>
            </a:r>
            <a:r>
              <a:rPr lang="en-US" sz="2400" i="1" dirty="0" smtClean="0">
                <a:solidFill>
                  <a:srgbClr val="660066"/>
                </a:solidFill>
              </a:rPr>
              <a:t>Graham </a:t>
            </a:r>
            <a:r>
              <a:rPr lang="en-US" sz="2400" i="1" dirty="0" err="1" smtClean="0">
                <a:solidFill>
                  <a:srgbClr val="660066"/>
                </a:solidFill>
              </a:rPr>
              <a:t>Wadey</a:t>
            </a:r>
            <a:endParaRPr lang="en-US" sz="2400" i="1" dirty="0" smtClean="0">
              <a:solidFill>
                <a:srgbClr val="660066"/>
              </a:solidFill>
            </a:endParaRP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Economy and employment</a:t>
            </a:r>
            <a:r>
              <a:rPr lang="en-US" sz="2400" i="1" dirty="0" smtClean="0">
                <a:solidFill>
                  <a:srgbClr val="660066"/>
                </a:solidFill>
              </a:rPr>
              <a:t>- Nick Randle</a:t>
            </a: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Transport and accessibility- </a:t>
            </a:r>
            <a:r>
              <a:rPr lang="en-US" sz="2400" i="1" dirty="0" smtClean="0">
                <a:solidFill>
                  <a:srgbClr val="660066"/>
                </a:solidFill>
              </a:rPr>
              <a:t>Nick Randle</a:t>
            </a:r>
          </a:p>
          <a:p>
            <a:pPr lvl="1"/>
            <a:r>
              <a:rPr lang="en-US" sz="2400" dirty="0" smtClean="0">
                <a:solidFill>
                  <a:srgbClr val="660066"/>
                </a:solidFill>
              </a:rPr>
              <a:t>Community facilities and services- </a:t>
            </a:r>
            <a:r>
              <a:rPr lang="en-US" sz="2400" i="1" dirty="0" smtClean="0">
                <a:solidFill>
                  <a:srgbClr val="660066"/>
                </a:solidFill>
              </a:rPr>
              <a:t>Wendy </a:t>
            </a:r>
            <a:r>
              <a:rPr lang="en-US" sz="2400" i="1" dirty="0">
                <a:solidFill>
                  <a:srgbClr val="660066"/>
                </a:solidFill>
              </a:rPr>
              <a:t>R</a:t>
            </a:r>
            <a:r>
              <a:rPr lang="en-US" sz="2400" i="1" dirty="0" smtClean="0">
                <a:solidFill>
                  <a:srgbClr val="660066"/>
                </a:solidFill>
              </a:rPr>
              <a:t>andle</a:t>
            </a:r>
          </a:p>
          <a:p>
            <a:pPr marL="402336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 amt="30000"/>
          </a:blip>
          <a:stretch>
            <a:fillRect/>
          </a:stretch>
        </p:blipFill>
        <p:spPr>
          <a:xfrm>
            <a:off x="999022" y="0"/>
            <a:ext cx="8144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8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When will it be finished?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Report Drafted and published for Comment- </a:t>
            </a:r>
            <a:r>
              <a:rPr lang="en-US" i="1" dirty="0" smtClean="0">
                <a:solidFill>
                  <a:srgbClr val="660066"/>
                </a:solidFill>
              </a:rPr>
              <a:t>July/Aug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Final Plan submitted to EDDC- </a:t>
            </a:r>
            <a:r>
              <a:rPr lang="en-US" i="1" dirty="0" smtClean="0">
                <a:solidFill>
                  <a:srgbClr val="660066"/>
                </a:solidFill>
              </a:rPr>
              <a:t>Sept /Oct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Independent Examiner </a:t>
            </a:r>
            <a:r>
              <a:rPr lang="en-US" i="1" dirty="0" smtClean="0">
                <a:solidFill>
                  <a:srgbClr val="660066"/>
                </a:solidFill>
              </a:rPr>
              <a:t>Oct/ Nov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Local Referendum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Adoption of </a:t>
            </a:r>
            <a:r>
              <a:rPr lang="en-US" dirty="0" err="1" smtClean="0">
                <a:solidFill>
                  <a:srgbClr val="660066"/>
                </a:solidFill>
              </a:rPr>
              <a:t>Neighbourhood</a:t>
            </a:r>
            <a:r>
              <a:rPr lang="en-US" dirty="0" smtClean="0">
                <a:solidFill>
                  <a:srgbClr val="660066"/>
                </a:solidFill>
              </a:rPr>
              <a:t> Plan</a:t>
            </a:r>
          </a:p>
          <a:p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 amt="30000"/>
          </a:blip>
          <a:stretch>
            <a:fillRect/>
          </a:stretch>
        </p:blipFill>
        <p:spPr>
          <a:xfrm>
            <a:off x="905277" y="-9324"/>
            <a:ext cx="8238723" cy="686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2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144</TotalTime>
  <Words>942</Words>
  <Application>Microsoft Office PowerPoint</Application>
  <PresentationFormat>On-screen Show (4:3)</PresentationFormat>
  <Paragraphs>124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Slide 1</vt:lpstr>
      <vt:lpstr>Yarcombe and Marsh</vt:lpstr>
      <vt:lpstr> Questions and Answers</vt:lpstr>
      <vt:lpstr>What is a Neighbourhood Plan?</vt:lpstr>
      <vt:lpstr>Why are we doing one?</vt:lpstr>
      <vt:lpstr>Who is doing it?</vt:lpstr>
      <vt:lpstr>Where have we got to? </vt:lpstr>
      <vt:lpstr>What are we doing now?</vt:lpstr>
      <vt:lpstr>When will it be finished?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Yarcombe and Marsh</dc:title>
  <dc:creator>Nick Randle</dc:creator>
  <cp:lastModifiedBy>Sara</cp:lastModifiedBy>
  <cp:revision>15</cp:revision>
  <dcterms:created xsi:type="dcterms:W3CDTF">2015-05-17T14:16:07Z</dcterms:created>
  <dcterms:modified xsi:type="dcterms:W3CDTF">2015-05-30T08:04:11Z</dcterms:modified>
</cp:coreProperties>
</file>